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59" r:id="rId2"/>
    <p:sldMasterId id="2147483771" r:id="rId3"/>
  </p:sldMasterIdLst>
  <p:notesMasterIdLst>
    <p:notesMasterId r:id="rId26"/>
  </p:notesMasterIdLst>
  <p:handoutMasterIdLst>
    <p:handoutMasterId r:id="rId27"/>
  </p:handoutMasterIdLst>
  <p:sldIdLst>
    <p:sldId id="256" r:id="rId4"/>
    <p:sldId id="257" r:id="rId5"/>
    <p:sldId id="258" r:id="rId6"/>
    <p:sldId id="265" r:id="rId7"/>
    <p:sldId id="264" r:id="rId8"/>
    <p:sldId id="263" r:id="rId9"/>
    <p:sldId id="270"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4" autoAdjust="0"/>
    <p:restoredTop sz="94660"/>
  </p:normalViewPr>
  <p:slideViewPr>
    <p:cSldViewPr snapToGrid="0">
      <p:cViewPr>
        <p:scale>
          <a:sx n="90" d="100"/>
          <a:sy n="90" d="100"/>
        </p:scale>
        <p:origin x="-666"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63C851E0-EC03-4469-908F-55FCB1A253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 xmlns:a16="http://schemas.microsoft.com/office/drawing/2014/main" id="{333E4606-A630-4D39-ACC9-B909F35AE8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C70297-059B-4B65-BB73-0AF23303A80B}" type="datetimeFigureOut">
              <a:rPr lang="en-IN" smtClean="0"/>
              <a:t>21-06-2022</a:t>
            </a:fld>
            <a:endParaRPr lang="en-IN" dirty="0"/>
          </a:p>
        </p:txBody>
      </p:sp>
      <p:sp>
        <p:nvSpPr>
          <p:cNvPr id="4" name="Footer Placeholder 3">
            <a:extLst>
              <a:ext uri="{FF2B5EF4-FFF2-40B4-BE49-F238E27FC236}">
                <a16:creationId xmlns="" xmlns:a16="http://schemas.microsoft.com/office/drawing/2014/main" id="{CC4EC652-F4E6-446E-A658-7DA4A7F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 xmlns:a16="http://schemas.microsoft.com/office/drawing/2014/main" id="{E383263E-9C9F-421C-9283-82E46BB856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E727BA-6D59-4E46-9FDC-B38832999F3F}" type="slidenum">
              <a:rPr lang="en-IN" smtClean="0"/>
              <a:t>‹#›</a:t>
            </a:fld>
            <a:endParaRPr lang="en-IN" dirty="0"/>
          </a:p>
        </p:txBody>
      </p:sp>
    </p:spTree>
    <p:extLst>
      <p:ext uri="{BB962C8B-B14F-4D97-AF65-F5344CB8AC3E}">
        <p14:creationId xmlns:p14="http://schemas.microsoft.com/office/powerpoint/2010/main" val="35874156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B6BE4-33CE-4677-B5A7-15304D242D62}" type="datetimeFigureOut">
              <a:rPr lang="en-IN" smtClean="0"/>
              <a:t>21-06-2022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DCAC9-3978-46B2-A26D-44524AE89032}" type="slidenum">
              <a:rPr lang="en-IN" smtClean="0"/>
              <a:t>‹#›</a:t>
            </a:fld>
            <a:endParaRPr lang="en-IN" dirty="0"/>
          </a:p>
        </p:txBody>
      </p:sp>
    </p:spTree>
    <p:extLst>
      <p:ext uri="{BB962C8B-B14F-4D97-AF65-F5344CB8AC3E}">
        <p14:creationId xmlns:p14="http://schemas.microsoft.com/office/powerpoint/2010/main" val="13762628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1AFD76-53D0-42D6-B54F-4334261D2A64}" type="slidenum">
              <a:rPr lang="en-IN" smtClean="0"/>
              <a:t>‹#›</a:t>
            </a:fld>
            <a:endParaRPr lang="en-IN" dirty="0"/>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
        <p:nvSpPr>
          <p:cNvPr id="8" name="Content Placeholder 7"/>
          <p:cNvSpPr>
            <a:spLocks noGrp="1"/>
          </p:cNvSpPr>
          <p:nvPr>
            <p:ph sz="quarter" idx="13"/>
          </p:nvPr>
        </p:nvSpPr>
        <p:spPr>
          <a:xfrm>
            <a:off x="812800" y="1600200"/>
            <a:ext cx="10566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9" name="Slide Number Placeholder 8"/>
          <p:cNvSpPr>
            <a:spLocks noGrp="1"/>
          </p:cNvSpPr>
          <p:nvPr>
            <p:ph type="sldNum" sz="quarter" idx="11"/>
          </p:nvPr>
        </p:nvSpPr>
        <p:spPr/>
        <p:txBody>
          <a:bodyPr/>
          <a:lstStyle/>
          <a:p>
            <a:fld id="{1F1AFD76-53D0-42D6-B54F-4334261D2A64}" type="slidenum">
              <a:rPr lang="en-IN" smtClean="0"/>
              <a:t>‹#›</a:t>
            </a:fld>
            <a:endParaRPr lang="en-IN" dirty="0"/>
          </a:p>
        </p:txBody>
      </p:sp>
      <p:sp>
        <p:nvSpPr>
          <p:cNvPr id="10" name="Footer Placeholder 9"/>
          <p:cNvSpPr>
            <a:spLocks noGrp="1"/>
          </p:cNvSpPr>
          <p:nvPr>
            <p:ph type="ftr" sz="quarter" idx="12"/>
          </p:nvPr>
        </p:nvSpPr>
        <p:spPr/>
        <p:txBody>
          <a:bodyPr/>
          <a:lstStyle/>
          <a:p>
            <a:endParaRPr lang="en-I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20" name="Footer Placeholder 19"/>
          <p:cNvSpPr>
            <a:spLocks noGrp="1"/>
          </p:cNvSpPr>
          <p:nvPr>
            <p:ph type="ftr" sz="quarter" idx="11"/>
          </p:nvPr>
        </p:nvSpPr>
        <p:spPr/>
        <p:txBody>
          <a:bodyPr/>
          <a:lstStyle>
            <a:extLst/>
          </a:lstStyle>
          <a:p>
            <a:endParaRPr lang="en-IN" dirty="0"/>
          </a:p>
        </p:txBody>
      </p:sp>
      <p:sp>
        <p:nvSpPr>
          <p:cNvPr id="10" name="Slide Number Placeholder 9"/>
          <p:cNvSpPr>
            <a:spLocks noGrp="1"/>
          </p:cNvSpPr>
          <p:nvPr>
            <p:ph type="sldNum" sz="quarter" idx="12"/>
          </p:nvPr>
        </p:nvSpPr>
        <p:spPr/>
        <p:txBody>
          <a:bodyPr/>
          <a:lstStyle>
            <a:extLst/>
          </a:lstStyle>
          <a:p>
            <a:fld id="{1F1AFD76-53D0-42D6-B54F-4334261D2A64}" type="slidenum">
              <a:rPr lang="en-IN" smtClean="0"/>
              <a:t>‹#›</a:t>
            </a:fld>
            <a:endParaRPr lang="en-IN" dirty="0"/>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1F1AFD76-53D0-42D6-B54F-4334261D2A64}" type="slidenum">
              <a:rPr lang="en-IN" smtClean="0"/>
              <a:t>‹#›</a:t>
            </a:fld>
            <a:endParaRPr lang="en-IN"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1F1AFD76-53D0-42D6-B54F-4334261D2A64}" type="slidenum">
              <a:rPr lang="en-IN" smtClean="0"/>
              <a:t>‹#›</a:t>
            </a:fld>
            <a:endParaRPr lang="en-IN" dirty="0"/>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6" name="Footer Placeholder 5"/>
          <p:cNvSpPr>
            <a:spLocks noGrp="1"/>
          </p:cNvSpPr>
          <p:nvPr>
            <p:ph type="ftr" sz="quarter" idx="11"/>
          </p:nvPr>
        </p:nvSpPr>
        <p:spPr/>
        <p:txBody>
          <a:bodyPr/>
          <a:lstStyle>
            <a:extLst/>
          </a:lstStyle>
          <a:p>
            <a:endParaRPr lang="en-IN" dirty="0"/>
          </a:p>
        </p:txBody>
      </p:sp>
      <p:sp>
        <p:nvSpPr>
          <p:cNvPr id="7" name="Slide Number Placeholder 6"/>
          <p:cNvSpPr>
            <a:spLocks noGrp="1"/>
          </p:cNvSpPr>
          <p:nvPr>
            <p:ph type="sldNum" sz="quarter" idx="12"/>
          </p:nvPr>
        </p:nvSpPr>
        <p:spPr/>
        <p:txBody>
          <a:bodyPr/>
          <a:lstStyle>
            <a:extLst/>
          </a:lstStyle>
          <a:p>
            <a:fld id="{1F1AFD76-53D0-42D6-B54F-4334261D2A64}" type="slidenum">
              <a:rPr lang="en-IN" smtClean="0"/>
              <a:t>‹#›</a:t>
            </a:fld>
            <a:endParaRPr lang="en-IN"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8" name="Footer Placeholder 7"/>
          <p:cNvSpPr>
            <a:spLocks noGrp="1"/>
          </p:cNvSpPr>
          <p:nvPr>
            <p:ph type="ftr" sz="quarter" idx="11"/>
          </p:nvPr>
        </p:nvSpPr>
        <p:spPr/>
        <p:txBody>
          <a:bodyPr/>
          <a:lstStyle>
            <a:extLst/>
          </a:lstStyle>
          <a:p>
            <a:endParaRPr lang="en-IN" dirty="0"/>
          </a:p>
        </p:txBody>
      </p:sp>
      <p:sp>
        <p:nvSpPr>
          <p:cNvPr id="9" name="Slide Number Placeholder 8"/>
          <p:cNvSpPr>
            <a:spLocks noGrp="1"/>
          </p:cNvSpPr>
          <p:nvPr>
            <p:ph type="sldNum" sz="quarter" idx="12"/>
          </p:nvPr>
        </p:nvSpPr>
        <p:spPr/>
        <p:txBody>
          <a:bodyPr/>
          <a:lstStyle>
            <a:extLst/>
          </a:lstStyle>
          <a:p>
            <a:fld id="{1F1AFD76-53D0-42D6-B54F-4334261D2A64}" type="slidenum">
              <a:rPr lang="en-IN" smtClean="0"/>
              <a:t>‹#›</a:t>
            </a:fld>
            <a:endParaRPr lang="en-IN"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4" name="Footer Placeholder 3"/>
          <p:cNvSpPr>
            <a:spLocks noGrp="1"/>
          </p:cNvSpPr>
          <p:nvPr>
            <p:ph type="ftr" sz="quarter" idx="11"/>
          </p:nvPr>
        </p:nvSpPr>
        <p:spPr/>
        <p:txBody>
          <a:bodyPr/>
          <a:lstStyle>
            <a:extLst/>
          </a:lstStyle>
          <a:p>
            <a:endParaRPr lang="en-IN" dirty="0"/>
          </a:p>
        </p:txBody>
      </p:sp>
      <p:sp>
        <p:nvSpPr>
          <p:cNvPr id="5" name="Slide Number Placeholder 4"/>
          <p:cNvSpPr>
            <a:spLocks noGrp="1"/>
          </p:cNvSpPr>
          <p:nvPr>
            <p:ph type="sldNum" sz="quarter" idx="12"/>
          </p:nvPr>
        </p:nvSpPr>
        <p:spPr/>
        <p:txBody>
          <a:bodyPr/>
          <a:lstStyle>
            <a:extLst/>
          </a:lstStyle>
          <a:p>
            <a:fld id="{1F1AFD76-53D0-42D6-B54F-4334261D2A64}" type="slidenum">
              <a:rPr lang="en-IN" smtClean="0"/>
              <a:t>‹#›</a:t>
            </a:fld>
            <a:endParaRPr lang="en-IN"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3" name="Footer Placeholder 2"/>
          <p:cNvSpPr>
            <a:spLocks noGrp="1"/>
          </p:cNvSpPr>
          <p:nvPr>
            <p:ph type="ftr" sz="quarter" idx="11"/>
          </p:nvPr>
        </p:nvSpPr>
        <p:spPr/>
        <p:txBody>
          <a:bodyPr/>
          <a:lstStyle>
            <a:extLst/>
          </a:lstStyle>
          <a:p>
            <a:endParaRPr lang="en-IN" dirty="0"/>
          </a:p>
        </p:txBody>
      </p:sp>
      <p:sp>
        <p:nvSpPr>
          <p:cNvPr id="4" name="Slide Number Placeholder 3"/>
          <p:cNvSpPr>
            <a:spLocks noGrp="1"/>
          </p:cNvSpPr>
          <p:nvPr>
            <p:ph type="sldNum" sz="quarter" idx="12"/>
          </p:nvPr>
        </p:nvSpPr>
        <p:spPr/>
        <p:txBody>
          <a:bodyPr/>
          <a:lstStyle>
            <a:extLst/>
          </a:lstStyle>
          <a:p>
            <a:fld id="{1F1AFD76-53D0-42D6-B54F-4334261D2A64}" type="slidenum">
              <a:rPr lang="en-IN" smtClean="0"/>
              <a:t>‹#›</a:t>
            </a:fld>
            <a:endParaRPr lang="en-IN" dirty="0"/>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6" name="Footer Placeholder 5"/>
          <p:cNvSpPr>
            <a:spLocks noGrp="1"/>
          </p:cNvSpPr>
          <p:nvPr>
            <p:ph type="ftr" sz="quarter" idx="11"/>
          </p:nvPr>
        </p:nvSpPr>
        <p:spPr/>
        <p:txBody>
          <a:bodyPr/>
          <a:lstStyle>
            <a:extLst/>
          </a:lstStyle>
          <a:p>
            <a:endParaRPr lang="en-IN" dirty="0"/>
          </a:p>
        </p:txBody>
      </p:sp>
      <p:sp>
        <p:nvSpPr>
          <p:cNvPr id="7" name="Slide Number Placeholder 6"/>
          <p:cNvSpPr>
            <a:spLocks noGrp="1"/>
          </p:cNvSpPr>
          <p:nvPr>
            <p:ph type="sldNum" sz="quarter" idx="12"/>
          </p:nvPr>
        </p:nvSpPr>
        <p:spPr/>
        <p:txBody>
          <a:bodyPr/>
          <a:lstStyle>
            <a:extLst/>
          </a:lstStyle>
          <a:p>
            <a:fld id="{1F1AFD76-53D0-42D6-B54F-4334261D2A64}" type="slidenum">
              <a:rPr lang="en-IN" smtClean="0"/>
              <a:t>‹#›</a:t>
            </a:fld>
            <a:endParaRPr lang="en-I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6" name="Footer Placeholder 5"/>
          <p:cNvSpPr>
            <a:spLocks noGrp="1"/>
          </p:cNvSpPr>
          <p:nvPr>
            <p:ph type="ftr" sz="quarter" idx="11"/>
          </p:nvPr>
        </p:nvSpPr>
        <p:spPr/>
        <p:txBody>
          <a:bodyPr/>
          <a:lstStyle>
            <a:extLst/>
          </a:lstStyle>
          <a:p>
            <a:endParaRPr lang="en-IN" dirty="0"/>
          </a:p>
        </p:txBody>
      </p:sp>
      <p:sp>
        <p:nvSpPr>
          <p:cNvPr id="7" name="Slide Number Placeholder 6"/>
          <p:cNvSpPr>
            <a:spLocks noGrp="1"/>
          </p:cNvSpPr>
          <p:nvPr>
            <p:ph type="sldNum" sz="quarter" idx="12"/>
          </p:nvPr>
        </p:nvSpPr>
        <p:spPr/>
        <p:txBody>
          <a:bodyPr/>
          <a:lstStyle>
            <a:extLst/>
          </a:lstStyle>
          <a:p>
            <a:fld id="{1F1AFD76-53D0-42D6-B54F-4334261D2A64}" type="slidenum">
              <a:rPr lang="en-IN" smtClean="0"/>
              <a:t>‹#›</a:t>
            </a:fld>
            <a:endParaRPr lang="en-IN" dirty="0"/>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1F1AFD76-53D0-42D6-B54F-4334261D2A64}" type="slidenum">
              <a:rPr lang="en-IN" smtClean="0"/>
              <a:t>‹#›</a:t>
            </a:fld>
            <a:endParaRPr lang="en-IN"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0472576-2F9F-403A-AC81-942E4268FB75}" type="datetimeFigureOut">
              <a:rPr lang="en-IN" smtClean="0"/>
              <a:t>21-06-2022</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1F1AFD76-53D0-42D6-B54F-4334261D2A64}"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472576-2F9F-403A-AC81-942E4268FB75}" type="datetimeFigureOut">
              <a:rPr lang="en-IN" smtClean="0"/>
              <a:t>21-06-2022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1AFD76-53D0-42D6-B54F-4334261D2A64}"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30472576-2F9F-403A-AC81-942E4268FB75}" type="datetimeFigureOut">
              <a:rPr lang="en-IN" smtClean="0"/>
              <a:t>21-06-2022</a:t>
            </a:fld>
            <a:endParaRPr lang="en-IN" dirty="0"/>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IN" dirty="0"/>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1F1AFD76-53D0-42D6-B54F-4334261D2A64}"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1F1AFD76-53D0-42D6-B54F-4334261D2A64}" type="slidenum">
              <a:rPr lang="en-IN" smtClean="0"/>
              <a:t>‹#›</a:t>
            </a:fld>
            <a:endParaRPr lang="en-IN" dirty="0"/>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IN" dirty="0"/>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30472576-2F9F-403A-AC81-942E4268FB75}" type="datetimeFigureOut">
              <a:rPr lang="en-IN" smtClean="0"/>
              <a:t>21-06-2022</a:t>
            </a:fld>
            <a:endParaRPr lang="en-IN" dirty="0"/>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30472576-2F9F-403A-AC81-942E4268FB75}" type="datetimeFigureOut">
              <a:rPr lang="en-IN" smtClean="0"/>
              <a:t>21-06-2022</a:t>
            </a:fld>
            <a:endParaRPr lang="en-IN" dirty="0"/>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IN" dirty="0"/>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1F1AFD76-53D0-42D6-B54F-4334261D2A64}" type="slidenum">
              <a:rPr lang="en-IN" smtClean="0"/>
              <a:t>‹#›</a:t>
            </a:fld>
            <a:endParaRPr lang="en-IN" dirty="0"/>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f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simple.wikipedia.org/wiki/Supermarket" TargetMode="External"/><Relationship Id="rId2" Type="http://schemas.openxmlformats.org/officeDocument/2006/relationships/hyperlink" Target="https://www.kaggle.com/code/akpflow/super-market-analysis/data" TargetMode="External"/><Relationship Id="rId1" Type="http://schemas.openxmlformats.org/officeDocument/2006/relationships/slideLayout" Target="../slideLayouts/slideLayout7.xml"/><Relationship Id="rId6" Type="http://schemas.openxmlformats.org/officeDocument/2006/relationships/hyperlink" Target="https://community.tableau.com/s/question/0D54T00000CWeX8SAL/sample-superstore-sales-excelxls" TargetMode="External"/><Relationship Id="rId5" Type="http://schemas.openxmlformats.org/officeDocument/2006/relationships/hyperlink" Target="https://www.kaggle.com/datasets/aungpyaeap/supermarket-sales" TargetMode="External"/><Relationship Id="rId4" Type="http://schemas.openxmlformats.org/officeDocument/2006/relationships/hyperlink" Target="https://drive.google.com/file/d/11gs4UgN9qBHc7JsI9E7jZN5FkAEu4XgK/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community.tableau.com/community/developers/web-data-connector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F059A827-FF3A-4091-8F15-70692E5F7483}"/>
              </a:ext>
            </a:extLst>
          </p:cNvPr>
          <p:cNvSpPr txBox="1"/>
          <p:nvPr/>
        </p:nvSpPr>
        <p:spPr>
          <a:xfrm>
            <a:off x="2381250" y="2288295"/>
            <a:ext cx="7429500" cy="1567096"/>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12700" marR="5080" indent="-101600" algn="ctr">
              <a:lnSpc>
                <a:spcPts val="3690"/>
              </a:lnSpc>
              <a:spcBef>
                <a:spcPts val="240"/>
              </a:spcBef>
            </a:pPr>
            <a:r>
              <a:rPr lang="en-IN" sz="2400" b="1" dirty="0" smtClean="0">
                <a:ln/>
                <a:solidFill>
                  <a:srgbClr val="FF0000"/>
                </a:solidFill>
                <a:latin typeface="Times New Roman" panose="02020603050405020304" pitchFamily="18" charset="0"/>
                <a:cs typeface="Times New Roman" panose="02020603050405020304" pitchFamily="18" charset="0"/>
              </a:rPr>
              <a:t>MOHAMMED KHUBABE.S </a:t>
            </a:r>
            <a:r>
              <a:rPr lang="en-IN" sz="2400" b="1" dirty="0">
                <a:ln/>
                <a:solidFill>
                  <a:srgbClr val="FF0000"/>
                </a:solidFill>
                <a:latin typeface="Times New Roman" panose="02020603050405020304" pitchFamily="18" charset="0"/>
                <a:cs typeface="Times New Roman" panose="02020603050405020304" pitchFamily="18" charset="0"/>
              </a:rPr>
              <a:t> </a:t>
            </a:r>
            <a:r>
              <a:rPr lang="en-IN" sz="2400" b="1" dirty="0" smtClean="0">
                <a:ln/>
                <a:solidFill>
                  <a:srgbClr val="FF0000"/>
                </a:solidFill>
                <a:latin typeface="Times New Roman" panose="02020603050405020304" pitchFamily="18" charset="0"/>
                <a:cs typeface="Times New Roman" panose="02020603050405020304" pitchFamily="18" charset="0"/>
              </a:rPr>
              <a:t>      (610819104028)</a:t>
            </a:r>
            <a:endParaRPr lang="en-IN" sz="2400" b="1" dirty="0">
              <a:ln/>
              <a:solidFill>
                <a:srgbClr val="FF0000"/>
              </a:solidFill>
              <a:latin typeface="Times New Roman" panose="02020603050405020304" pitchFamily="18" charset="0"/>
              <a:cs typeface="Times New Roman" panose="02020603050405020304" pitchFamily="18" charset="0"/>
            </a:endParaRPr>
          </a:p>
          <a:p>
            <a:pPr marL="12700" marR="5080" indent="-101600" algn="ctr">
              <a:lnSpc>
                <a:spcPts val="3690"/>
              </a:lnSpc>
              <a:spcBef>
                <a:spcPts val="240"/>
              </a:spcBef>
            </a:pPr>
            <a:r>
              <a:rPr lang="en-IN" sz="2400" b="1" dirty="0" smtClean="0">
                <a:ln/>
                <a:solidFill>
                  <a:srgbClr val="FF0000"/>
                </a:solidFill>
                <a:latin typeface="Times New Roman" panose="02020603050405020304" pitchFamily="18" charset="0"/>
                <a:cs typeface="Times New Roman" panose="02020603050405020304" pitchFamily="18" charset="0"/>
              </a:rPr>
              <a:t>RABBANI.S </a:t>
            </a:r>
            <a:r>
              <a:rPr lang="en-IN" sz="2400" b="1" dirty="0">
                <a:ln/>
                <a:solidFill>
                  <a:srgbClr val="FF0000"/>
                </a:solidFill>
                <a:latin typeface="Times New Roman" panose="02020603050405020304" pitchFamily="18" charset="0"/>
                <a:cs typeface="Times New Roman" panose="02020603050405020304" pitchFamily="18" charset="0"/>
              </a:rPr>
              <a:t> </a:t>
            </a:r>
            <a:r>
              <a:rPr lang="en-IN" sz="2400" b="1" dirty="0" smtClean="0">
                <a:ln/>
                <a:solidFill>
                  <a:srgbClr val="FF0000"/>
                </a:solidFill>
                <a:latin typeface="Times New Roman" panose="02020603050405020304" pitchFamily="18" charset="0"/>
                <a:cs typeface="Times New Roman" panose="02020603050405020304" pitchFamily="18" charset="0"/>
              </a:rPr>
              <a:t>                                   (610819104036)</a:t>
            </a:r>
            <a:endParaRPr lang="en-IN" sz="2400" b="1" dirty="0">
              <a:ln/>
              <a:solidFill>
                <a:srgbClr val="FF0000"/>
              </a:solidFill>
              <a:latin typeface="Times New Roman" panose="02020603050405020304" pitchFamily="18" charset="0"/>
              <a:cs typeface="Times New Roman" panose="02020603050405020304" pitchFamily="18" charset="0"/>
            </a:endParaRPr>
          </a:p>
          <a:p>
            <a:pPr marL="12700" marR="5080" indent="-101600" algn="ctr">
              <a:lnSpc>
                <a:spcPts val="3690"/>
              </a:lnSpc>
              <a:spcBef>
                <a:spcPts val="240"/>
              </a:spcBef>
            </a:pPr>
            <a:r>
              <a:rPr lang="en-IN" sz="2400" b="1" dirty="0" smtClean="0">
                <a:ln/>
                <a:solidFill>
                  <a:srgbClr val="FF0000"/>
                </a:solidFill>
                <a:latin typeface="Times New Roman" panose="02020603050405020304" pitchFamily="18" charset="0"/>
                <a:cs typeface="Times New Roman" panose="02020603050405020304" pitchFamily="18" charset="0"/>
              </a:rPr>
              <a:t>SUBASH.M </a:t>
            </a:r>
            <a:r>
              <a:rPr lang="en-IN" sz="2400" b="1" dirty="0">
                <a:ln/>
                <a:solidFill>
                  <a:srgbClr val="FF0000"/>
                </a:solidFill>
                <a:latin typeface="Times New Roman" panose="02020603050405020304" pitchFamily="18" charset="0"/>
                <a:cs typeface="Times New Roman" panose="02020603050405020304" pitchFamily="18" charset="0"/>
              </a:rPr>
              <a:t> </a:t>
            </a:r>
            <a:r>
              <a:rPr lang="en-IN" sz="2400" b="1" dirty="0" smtClean="0">
                <a:ln/>
                <a:solidFill>
                  <a:srgbClr val="FF0000"/>
                </a:solidFill>
                <a:latin typeface="Times New Roman" panose="02020603050405020304" pitchFamily="18" charset="0"/>
                <a:cs typeface="Times New Roman" panose="02020603050405020304" pitchFamily="18" charset="0"/>
              </a:rPr>
              <a:t>                                    (610819104049)</a:t>
            </a:r>
            <a:endParaRPr lang="en-IN" sz="2400" b="1" dirty="0">
              <a:ln/>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7A5AF196-6868-46ED-AEC1-9CD77FCA7D41}"/>
              </a:ext>
            </a:extLst>
          </p:cNvPr>
          <p:cNvSpPr txBox="1"/>
          <p:nvPr/>
        </p:nvSpPr>
        <p:spPr>
          <a:xfrm>
            <a:off x="2756136" y="4332804"/>
            <a:ext cx="8184766" cy="1410643"/>
          </a:xfrm>
          <a:prstGeom prst="rect">
            <a:avLst/>
          </a:prstGeom>
          <a:noFill/>
        </p:spPr>
        <p:txBody>
          <a:bodyPr wrap="square" rtlCol="0">
            <a:spAutoFit/>
          </a:bodyPr>
          <a:lstStyle/>
          <a:p>
            <a:pPr marL="12700">
              <a:lnSpc>
                <a:spcPts val="3710"/>
              </a:lnSpc>
              <a:tabLst>
                <a:tab pos="3369310" algn="l"/>
              </a:tabLst>
            </a:pPr>
            <a:r>
              <a:rPr lang="en-US" sz="2400" b="1" dirty="0" smtClean="0">
                <a:ln w="17780" cmpd="sng">
                  <a:noFill/>
                  <a:prstDash val="solid"/>
                  <a:miter lim="800000"/>
                </a:ln>
                <a:solidFill>
                  <a:srgbClr val="7030A0"/>
                </a:solidFill>
                <a:effectLst>
                  <a:outerShdw blurRad="50800" algn="tl" rotWithShape="0">
                    <a:srgbClr val="000000"/>
                  </a:outerShdw>
                </a:effectLst>
                <a:latin typeface="Times New Roman"/>
                <a:cs typeface="Times New Roman"/>
              </a:rPr>
              <a:t>Name </a:t>
            </a:r>
            <a:r>
              <a:rPr lang="en-US" sz="2400" b="1" dirty="0">
                <a:ln w="17780" cmpd="sng">
                  <a:noFill/>
                  <a:prstDash val="solid"/>
                  <a:miter lim="800000"/>
                </a:ln>
                <a:solidFill>
                  <a:srgbClr val="7030A0"/>
                </a:solidFill>
                <a:effectLst>
                  <a:outerShdw blurRad="50800" algn="tl" rotWithShape="0">
                    <a:srgbClr val="000000"/>
                  </a:outerShdw>
                </a:effectLst>
                <a:latin typeface="Times New Roman"/>
                <a:cs typeface="Times New Roman"/>
              </a:rPr>
              <a:t>of the </a:t>
            </a:r>
            <a:r>
              <a:rPr lang="en-US" sz="2400" b="1" dirty="0" smtClean="0">
                <a:ln w="17780" cmpd="sng">
                  <a:noFill/>
                  <a:prstDash val="solid"/>
                  <a:miter lim="800000"/>
                </a:ln>
                <a:solidFill>
                  <a:srgbClr val="7030A0"/>
                </a:solidFill>
                <a:effectLst>
                  <a:outerShdw blurRad="50800" algn="tl" rotWithShape="0">
                    <a:srgbClr val="000000"/>
                  </a:outerShdw>
                </a:effectLst>
                <a:latin typeface="Times New Roman"/>
                <a:cs typeface="Times New Roman"/>
              </a:rPr>
              <a:t>Guide   :   </a:t>
            </a:r>
            <a:r>
              <a:rPr lang="en-IN" sz="2400" b="1" dirty="0" err="1" smtClean="0">
                <a:ln w="17780" cmpd="sng">
                  <a:noFill/>
                  <a:prstDash val="solid"/>
                  <a:miter lim="800000"/>
                </a:ln>
                <a:solidFill>
                  <a:srgbClr val="7030A0"/>
                </a:solidFill>
                <a:effectLst>
                  <a:outerShdw blurRad="50800" algn="tl" rotWithShape="0">
                    <a:srgbClr val="000000"/>
                  </a:outerShdw>
                </a:effectLst>
                <a:latin typeface="Times New Roman"/>
                <a:cs typeface="Times New Roman"/>
              </a:rPr>
              <a:t>Dr</a:t>
            </a:r>
            <a:r>
              <a:rPr lang="en-IN" sz="2400" b="1" dirty="0" err="1">
                <a:ln w="17780" cmpd="sng">
                  <a:noFill/>
                  <a:prstDash val="solid"/>
                  <a:miter lim="800000"/>
                </a:ln>
                <a:solidFill>
                  <a:srgbClr val="7030A0"/>
                </a:solidFill>
                <a:effectLst>
                  <a:outerShdw blurRad="50800" algn="tl" rotWithShape="0">
                    <a:srgbClr val="000000"/>
                  </a:outerShdw>
                </a:effectLst>
                <a:latin typeface="Times New Roman"/>
                <a:cs typeface="Times New Roman"/>
              </a:rPr>
              <a:t>.</a:t>
            </a:r>
            <a:r>
              <a:rPr lang="en-IN" sz="2400" b="1" dirty="0">
                <a:ln w="17780" cmpd="sng">
                  <a:noFill/>
                  <a:prstDash val="solid"/>
                  <a:miter lim="800000"/>
                </a:ln>
                <a:solidFill>
                  <a:srgbClr val="7030A0"/>
                </a:solidFill>
                <a:effectLst>
                  <a:outerShdw blurRad="50800" algn="tl" rotWithShape="0">
                    <a:srgbClr val="000000"/>
                  </a:outerShdw>
                </a:effectLst>
                <a:latin typeface="Times New Roman"/>
                <a:cs typeface="Times New Roman"/>
              </a:rPr>
              <a:t> N. SHUNMUGA KARPAGAM</a:t>
            </a:r>
          </a:p>
          <a:p>
            <a:pPr marL="12700">
              <a:lnSpc>
                <a:spcPct val="100000"/>
              </a:lnSpc>
              <a:tabLst>
                <a:tab pos="3369310" algn="l"/>
              </a:tabLst>
            </a:pPr>
            <a:r>
              <a:rPr lang="en-US" sz="2400" b="1" dirty="0" smtClean="0">
                <a:ln w="17780" cmpd="sng">
                  <a:noFill/>
                  <a:prstDash val="solid"/>
                  <a:miter lim="800000"/>
                </a:ln>
                <a:solidFill>
                  <a:srgbClr val="7030A0"/>
                </a:solidFill>
                <a:effectLst>
                  <a:outerShdw blurRad="50800" algn="tl" rotWithShape="0">
                    <a:srgbClr val="000000"/>
                  </a:outerShdw>
                </a:effectLst>
                <a:latin typeface="Times New Roman"/>
                <a:cs typeface="Times New Roman"/>
              </a:rPr>
              <a:t>Date </a:t>
            </a:r>
            <a:r>
              <a:rPr lang="en-US" sz="2400" b="1" dirty="0">
                <a:ln w="17780" cmpd="sng">
                  <a:noFill/>
                  <a:prstDash val="solid"/>
                  <a:miter lim="800000"/>
                </a:ln>
                <a:solidFill>
                  <a:srgbClr val="7030A0"/>
                </a:solidFill>
                <a:effectLst>
                  <a:outerShdw blurRad="50800" algn="tl" rotWithShape="0">
                    <a:srgbClr val="000000"/>
                  </a:outerShdw>
                </a:effectLst>
                <a:latin typeface="Times New Roman"/>
                <a:cs typeface="Times New Roman"/>
              </a:rPr>
              <a:t>of </a:t>
            </a:r>
            <a:r>
              <a:rPr lang="en-US" sz="2400" b="1">
                <a:ln w="17780" cmpd="sng">
                  <a:noFill/>
                  <a:prstDash val="solid"/>
                  <a:miter lim="800000"/>
                </a:ln>
                <a:solidFill>
                  <a:srgbClr val="7030A0"/>
                </a:solidFill>
                <a:effectLst>
                  <a:outerShdw blurRad="50800" algn="tl" rotWithShape="0">
                    <a:srgbClr val="000000"/>
                  </a:outerShdw>
                </a:effectLst>
                <a:latin typeface="Times New Roman"/>
                <a:cs typeface="Times New Roman"/>
              </a:rPr>
              <a:t>Review   </a:t>
            </a:r>
            <a:r>
              <a:rPr lang="en-US" sz="2400" b="1" smtClean="0">
                <a:ln w="17780" cmpd="sng">
                  <a:noFill/>
                  <a:prstDash val="solid"/>
                  <a:miter lim="800000"/>
                </a:ln>
                <a:solidFill>
                  <a:srgbClr val="7030A0"/>
                </a:solidFill>
                <a:effectLst>
                  <a:outerShdw blurRad="50800" algn="tl" rotWithShape="0">
                    <a:srgbClr val="000000"/>
                  </a:outerShdw>
                </a:effectLst>
                <a:latin typeface="Times New Roman"/>
                <a:cs typeface="Times New Roman"/>
              </a:rPr>
              <a:t>      </a:t>
            </a:r>
            <a:r>
              <a:rPr lang="en-US" sz="2400" b="1" smtClean="0">
                <a:ln w="17780" cmpd="sng">
                  <a:noFill/>
                  <a:prstDash val="solid"/>
                  <a:miter lim="800000"/>
                </a:ln>
                <a:solidFill>
                  <a:srgbClr val="7030A0"/>
                </a:solidFill>
                <a:effectLst>
                  <a:outerShdw blurRad="50800" algn="tl" rotWithShape="0">
                    <a:srgbClr val="000000"/>
                  </a:outerShdw>
                </a:effectLst>
                <a:latin typeface="Times New Roman"/>
                <a:cs typeface="Times New Roman"/>
              </a:rPr>
              <a:t>:    21.06.2022</a:t>
            </a:r>
            <a:endParaRPr lang="en-US" sz="2400" b="1" dirty="0">
              <a:ln w="17780" cmpd="sng">
                <a:noFill/>
                <a:prstDash val="solid"/>
                <a:miter lim="800000"/>
              </a:ln>
              <a:solidFill>
                <a:srgbClr val="7030A0"/>
              </a:solidFill>
              <a:effectLst>
                <a:outerShdw blurRad="50800" algn="tl" rotWithShape="0">
                  <a:srgbClr val="000000"/>
                </a:outerShdw>
              </a:effectLst>
              <a:latin typeface="Times New Roman"/>
              <a:cs typeface="Times New Roman"/>
            </a:endParaRPr>
          </a:p>
          <a:p>
            <a:pPr marL="12700">
              <a:lnSpc>
                <a:spcPts val="3710"/>
              </a:lnSpc>
            </a:pPr>
            <a:r>
              <a:rPr lang="en-US" sz="2400" b="1" dirty="0">
                <a:ln w="17780" cmpd="sng">
                  <a:noFill/>
                  <a:prstDash val="solid"/>
                  <a:miter lim="800000"/>
                </a:ln>
                <a:solidFill>
                  <a:srgbClr val="7030A0"/>
                </a:solidFill>
                <a:effectLst>
                  <a:outerShdw blurRad="50800" algn="tl" rotWithShape="0">
                    <a:srgbClr val="000000"/>
                  </a:outerShdw>
                </a:effectLst>
                <a:latin typeface="Times New Roman"/>
                <a:cs typeface="Times New Roman"/>
              </a:rPr>
              <a:t>Domain               </a:t>
            </a:r>
            <a:r>
              <a:rPr lang="en-US" sz="2400" b="1" dirty="0" smtClean="0">
                <a:ln w="17780" cmpd="sng">
                  <a:noFill/>
                  <a:prstDash val="solid"/>
                  <a:miter lim="800000"/>
                </a:ln>
                <a:solidFill>
                  <a:srgbClr val="7030A0"/>
                </a:solidFill>
                <a:effectLst>
                  <a:outerShdw blurRad="50800" algn="tl" rotWithShape="0">
                    <a:srgbClr val="000000"/>
                  </a:outerShdw>
                </a:effectLst>
                <a:latin typeface="Times New Roman"/>
                <a:cs typeface="Times New Roman"/>
              </a:rPr>
              <a:t>      :    DATA VISULATION</a:t>
            </a:r>
            <a:endParaRPr lang="en-US" sz="2400" b="1" dirty="0">
              <a:ln w="17780" cmpd="sng">
                <a:noFill/>
                <a:prstDash val="solid"/>
                <a:miter lim="800000"/>
              </a:ln>
              <a:solidFill>
                <a:srgbClr val="7030A0"/>
              </a:solidFill>
              <a:effectLst>
                <a:outerShdw blurRad="50800" algn="tl" rotWithShape="0">
                  <a:srgbClr val="000000"/>
                </a:outerShdw>
              </a:effectLst>
              <a:latin typeface="Times New Roman"/>
              <a:cs typeface="Times New Roman"/>
            </a:endParaRPr>
          </a:p>
        </p:txBody>
      </p:sp>
      <p:sp>
        <p:nvSpPr>
          <p:cNvPr id="2" name="Rectangle 1"/>
          <p:cNvSpPr/>
          <p:nvPr/>
        </p:nvSpPr>
        <p:spPr>
          <a:xfrm>
            <a:off x="1162334" y="357019"/>
            <a:ext cx="9867332" cy="1292662"/>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900" b="1" dirty="0" smtClean="0">
                <a:ln w="11430"/>
                <a:solidFill>
                  <a:srgbClr val="002060"/>
                </a:solidFill>
                <a:effectLst>
                  <a:outerShdw blurRad="50800" dist="39000" dir="5460000" algn="tl">
                    <a:srgbClr val="000000">
                      <a:alpha val="38000"/>
                    </a:srgbClr>
                  </a:outerShdw>
                </a:effectLst>
              </a:rPr>
              <a:t>DATA ANALYTIC AND VISULATION OF SUPER MARKET </a:t>
            </a:r>
            <a:endParaRPr lang="en-US" sz="3900" b="1" dirty="0">
              <a:ln w="11430"/>
              <a:solidFill>
                <a:srgbClr val="00206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002322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870583" y="0"/>
            <a:ext cx="4450835" cy="646331"/>
          </a:xfrm>
          <a:prstGeom prst="rect">
            <a:avLst/>
          </a:prstGeom>
        </p:spPr>
        <p:txBody>
          <a:bodyPr wrap="none">
            <a:spAutoFit/>
          </a:bodyPr>
          <a:lstStyle/>
          <a:p>
            <a:pPr algn="ctr"/>
            <a:r>
              <a:rPr lang="en-US" sz="3600" b="1" u="sng"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CONNECTING TO DATA</a:t>
            </a:r>
          </a:p>
        </p:txBody>
      </p:sp>
      <p:pic>
        <p:nvPicPr>
          <p:cNvPr id="3" name="Picture 2">
            <a:extLst>
              <a:ext uri="{FF2B5EF4-FFF2-40B4-BE49-F238E27FC236}">
                <a16:creationId xmlns:a16="http://schemas.microsoft.com/office/drawing/2014/main" xmlns="" id="{C66B6203-F662-B37F-B501-567A9A300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69" y="1157358"/>
            <a:ext cx="1817472" cy="5372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p:nvPr/>
        </p:nvPicPr>
        <p:blipFill rotWithShape="1">
          <a:blip r:embed="rId3"/>
          <a:srcRect b="4902"/>
          <a:stretch/>
        </p:blipFill>
        <p:spPr bwMode="auto">
          <a:xfrm>
            <a:off x="2840672" y="1206182"/>
            <a:ext cx="8780714" cy="5162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55455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413394" y="0"/>
            <a:ext cx="7365221" cy="646331"/>
          </a:xfrm>
          <a:prstGeom prst="rect">
            <a:avLst/>
          </a:prstGeom>
        </p:spPr>
        <p:txBody>
          <a:bodyPr wrap="none">
            <a:spAutoFit/>
          </a:bodyPr>
          <a:lstStyle/>
          <a:p>
            <a:pPr algn="ctr"/>
            <a:r>
              <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SAMPLE DATASET OF </a:t>
            </a:r>
            <a:r>
              <a:rPr lang="en-US" sz="36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SUPER MARKET</a:t>
            </a:r>
            <a:endPar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3" name="Picture 2"/>
          <p:cNvPicPr/>
          <p:nvPr/>
        </p:nvPicPr>
        <p:blipFill rotWithShape="1">
          <a:blip r:embed="rId2"/>
          <a:srcRect t="21568" b="6373"/>
          <a:stretch/>
        </p:blipFill>
        <p:spPr bwMode="auto">
          <a:xfrm>
            <a:off x="269965" y="1409984"/>
            <a:ext cx="8204184" cy="4229100"/>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a:srcRect l="66744" t="21437" b="6357"/>
          <a:stretch/>
        </p:blipFill>
        <p:spPr bwMode="auto">
          <a:xfrm>
            <a:off x="8325290" y="1409984"/>
            <a:ext cx="3632783" cy="42577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3349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80802" y="0"/>
            <a:ext cx="5430397" cy="646331"/>
          </a:xfrm>
          <a:prstGeom prst="rect">
            <a:avLst/>
          </a:prstGeom>
        </p:spPr>
        <p:txBody>
          <a:bodyPr wrap="none">
            <a:spAutoFit/>
          </a:bodyPr>
          <a:lstStyle/>
          <a:p>
            <a:pPr algn="ctr"/>
            <a:r>
              <a:rPr lang="en-US" sz="3600" b="1" u="sng"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PROJECT IMPLEMENTATION</a:t>
            </a:r>
          </a:p>
        </p:txBody>
      </p:sp>
      <p:pic>
        <p:nvPicPr>
          <p:cNvPr id="3" name="Picture 2"/>
          <p:cNvPicPr/>
          <p:nvPr/>
        </p:nvPicPr>
        <p:blipFill rotWithShape="1">
          <a:blip r:embed="rId2"/>
          <a:srcRect l="7876"/>
          <a:stretch/>
        </p:blipFill>
        <p:spPr>
          <a:xfrm>
            <a:off x="1669311" y="1321974"/>
            <a:ext cx="9058940" cy="4419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39663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rot="20035773">
            <a:off x="2203619" y="2893236"/>
            <a:ext cx="8082470" cy="646331"/>
          </a:xfrm>
          <a:prstGeom prst="rect">
            <a:avLst/>
          </a:prstGeom>
        </p:spPr>
        <p:txBody>
          <a:bodyPr wrap="none">
            <a:spAutoFit/>
          </a:bodyPr>
          <a:lstStyle/>
          <a:p>
            <a:pPr algn="ctr"/>
            <a:r>
              <a:rPr lang="en-US" sz="3600" b="1" u="sng"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DIFFERENT </a:t>
            </a:r>
            <a:r>
              <a:rPr lang="en-US" sz="3600" b="1" u="sng"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PRODUCTS AVALILABLE </a:t>
            </a:r>
            <a:r>
              <a:rPr lang="en-US" sz="3600" b="1" u="sng"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IN </a:t>
            </a:r>
            <a:r>
              <a:rPr lang="en-US" sz="3600" b="1" u="sng"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US</a:t>
            </a:r>
            <a:endParaRPr lang="en-US" sz="3600" b="1" u="sng"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065245">
            <a:off x="693304" y="1096177"/>
            <a:ext cx="4537596" cy="302884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13160">
            <a:off x="6779047" y="2559009"/>
            <a:ext cx="4669765" cy="31143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7936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372084" y="0"/>
            <a:ext cx="1447832" cy="646331"/>
          </a:xfrm>
          <a:prstGeom prst="rect">
            <a:avLst/>
          </a:prstGeom>
        </p:spPr>
        <p:txBody>
          <a:bodyPr wrap="none">
            <a:spAutoFit/>
          </a:bodyPr>
          <a:lstStyle/>
          <a:p>
            <a:r>
              <a:rPr lang="en-US" sz="3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SALES</a:t>
            </a:r>
            <a:endParaRPr lang="en-IN" sz="3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pic>
        <p:nvPicPr>
          <p:cNvPr id="3" name="Picture 2"/>
          <p:cNvPicPr/>
          <p:nvPr/>
        </p:nvPicPr>
        <p:blipFill rotWithShape="1">
          <a:blip r:embed="rId2"/>
          <a:srcRect l="13266" t="8490" r="8462" b="17453"/>
          <a:stretch/>
        </p:blipFill>
        <p:spPr bwMode="auto">
          <a:xfrm>
            <a:off x="1245788" y="792516"/>
            <a:ext cx="9939663" cy="5725242"/>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003350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796332" y="0"/>
            <a:ext cx="4599336" cy="646331"/>
          </a:xfrm>
          <a:prstGeom prst="rect">
            <a:avLst/>
          </a:prstGeom>
        </p:spPr>
        <p:txBody>
          <a:bodyPr wrap="none">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3600" b="1" u="sng" dirty="0" smtClean="0">
                <a:ln/>
                <a:solidFill>
                  <a:schemeClr val="accent3"/>
                </a:solidFill>
              </a:rPr>
              <a:t>DASHBOARD PROCESS</a:t>
            </a:r>
            <a:endParaRPr lang="en-IN" sz="3600" b="1" u="sng" dirty="0">
              <a:ln/>
              <a:solidFill>
                <a:schemeClr val="accent3"/>
              </a:solidFill>
            </a:endParaRPr>
          </a:p>
        </p:txBody>
      </p:sp>
      <p:pic>
        <p:nvPicPr>
          <p:cNvPr id="3" name="Picture 2"/>
          <p:cNvPicPr/>
          <p:nvPr/>
        </p:nvPicPr>
        <p:blipFill rotWithShape="1">
          <a:blip r:embed="rId2"/>
          <a:srcRect l="13001" t="9906" r="7931" b="16038"/>
          <a:stretch/>
        </p:blipFill>
        <p:spPr bwMode="auto">
          <a:xfrm>
            <a:off x="485040" y="1292662"/>
            <a:ext cx="11221920" cy="5150668"/>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
        <p:nvSpPr>
          <p:cNvPr id="4" name="Rectangle 3"/>
          <p:cNvSpPr/>
          <p:nvPr/>
        </p:nvSpPr>
        <p:spPr>
          <a:xfrm>
            <a:off x="4551347" y="646331"/>
            <a:ext cx="3089307" cy="646331"/>
          </a:xfrm>
          <a:prstGeom prst="rect">
            <a:avLst/>
          </a:prstGeom>
        </p:spPr>
        <p:txBody>
          <a:bodyPr wrap="none">
            <a:spAutoFit/>
          </a:bodyPr>
          <a:lstStyle/>
          <a:p>
            <a:r>
              <a:rPr lang="en-US" sz="3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PROFIT &amp; LOSS</a:t>
            </a:r>
            <a:endParaRPr lang="en-IN" sz="3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228151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90800" y="0"/>
            <a:ext cx="7010400" cy="646331"/>
          </a:xfrm>
          <a:prstGeom prst="rect">
            <a:avLst/>
          </a:prstGeom>
        </p:spPr>
        <p:txBody>
          <a:bodyPr wrap="square">
            <a:spAutoFit/>
          </a:bodyPr>
          <a:lstStyle/>
          <a:p>
            <a:r>
              <a:rPr 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SALES </a:t>
            </a:r>
            <a:r>
              <a:rPr 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&amp; PROFIT BY REGION-WISE </a:t>
            </a:r>
            <a:endParaRPr lang="en-IN"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3" name="Picture 2"/>
          <p:cNvPicPr/>
          <p:nvPr/>
        </p:nvPicPr>
        <p:blipFill rotWithShape="1">
          <a:blip r:embed="rId2"/>
          <a:srcRect l="23017" t="16058" r="1297" b="9434"/>
          <a:stretch/>
        </p:blipFill>
        <p:spPr bwMode="auto">
          <a:xfrm>
            <a:off x="960473" y="748982"/>
            <a:ext cx="10193079" cy="5704981"/>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8075588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165023" y="0"/>
            <a:ext cx="3861955" cy="646331"/>
          </a:xfrm>
          <a:prstGeom prst="rect">
            <a:avLst/>
          </a:prstGeom>
        </p:spPr>
        <p:txBody>
          <a:bodyPr wrap="none">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3600" b="1" dirty="0">
                <a:ln/>
                <a:solidFill>
                  <a:schemeClr val="accent3"/>
                </a:solidFill>
              </a:rPr>
              <a:t>ORDER &amp; RETURNS</a:t>
            </a:r>
            <a:endParaRPr lang="en-IN" sz="3600" b="1" dirty="0">
              <a:ln/>
              <a:solidFill>
                <a:schemeClr val="accent3"/>
              </a:solidFill>
            </a:endParaRPr>
          </a:p>
        </p:txBody>
      </p:sp>
      <p:pic>
        <p:nvPicPr>
          <p:cNvPr id="3" name="Picture 2"/>
          <p:cNvPicPr/>
          <p:nvPr/>
        </p:nvPicPr>
        <p:blipFill rotWithShape="1">
          <a:blip r:embed="rId2"/>
          <a:srcRect l="23159" t="16159" r="1297" b="9906"/>
          <a:stretch/>
        </p:blipFill>
        <p:spPr bwMode="auto">
          <a:xfrm>
            <a:off x="627155" y="881838"/>
            <a:ext cx="10937690" cy="53594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219990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476807" y="0"/>
            <a:ext cx="3238387" cy="646331"/>
          </a:xfrm>
          <a:prstGeom prst="rect">
            <a:avLst/>
          </a:prstGeom>
        </p:spPr>
        <p:txBody>
          <a:bodyPr wrap="none">
            <a:spAutoFit/>
          </a:bodyPr>
          <a:lstStyle/>
          <a:p>
            <a:r>
              <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SHIPPING MODE</a:t>
            </a:r>
            <a:endParaRPr lang="en-IN"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3" name="Picture 2"/>
          <p:cNvPicPr/>
          <p:nvPr/>
        </p:nvPicPr>
        <p:blipFill rotWithShape="1">
          <a:blip r:embed="rId2"/>
          <a:srcRect l="12737" t="10849" r="2624" b="12735"/>
          <a:stretch/>
        </p:blipFill>
        <p:spPr bwMode="auto">
          <a:xfrm>
            <a:off x="340626" y="646331"/>
            <a:ext cx="11510748" cy="5956488"/>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64759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p:nvPr/>
        </p:nvPicPr>
        <p:blipFill rotWithShape="1">
          <a:blip r:embed="rId2"/>
          <a:srcRect l="13286" t="10183" r="3438" b="12248"/>
          <a:stretch/>
        </p:blipFill>
        <p:spPr bwMode="auto">
          <a:xfrm>
            <a:off x="635557" y="737854"/>
            <a:ext cx="10920886" cy="551408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sp>
        <p:nvSpPr>
          <p:cNvPr id="3" name="Rectangle 2"/>
          <p:cNvSpPr/>
          <p:nvPr/>
        </p:nvSpPr>
        <p:spPr>
          <a:xfrm>
            <a:off x="4963318" y="0"/>
            <a:ext cx="2496196" cy="646331"/>
          </a:xfrm>
          <a:prstGeom prst="rect">
            <a:avLst/>
          </a:prstGeom>
        </p:spPr>
        <p:txBody>
          <a:bodyPr wrap="none">
            <a:spAutoFit/>
          </a:bodyPr>
          <a:lstStyle/>
          <a:p>
            <a:r>
              <a:rPr lang="en-US" sz="3600" b="1"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 DISCOUNT</a:t>
            </a:r>
            <a:endParaRPr lang="en-IN" sz="3600" b="1"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extLst>
      <p:ext uri="{BB962C8B-B14F-4D97-AF65-F5344CB8AC3E}">
        <p14:creationId xmlns:p14="http://schemas.microsoft.com/office/powerpoint/2010/main" val="779094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BA61A0E-7086-4AD5-BA29-04CC5C9C2813}"/>
              </a:ext>
            </a:extLst>
          </p:cNvPr>
          <p:cNvSpPr txBox="1"/>
          <p:nvPr/>
        </p:nvSpPr>
        <p:spPr>
          <a:xfrm>
            <a:off x="2915382" y="2413337"/>
            <a:ext cx="6647974" cy="1569660"/>
          </a:xfrm>
          <a:prstGeom prst="rect">
            <a:avLst/>
          </a:prstGeom>
          <a:noFill/>
        </p:spPr>
        <p:txBody>
          <a:bodyPr wrap="none" rtlCol="0">
            <a:spAutoFit/>
          </a:bodyPr>
          <a:lstStyle/>
          <a:p>
            <a:r>
              <a:rPr lang="en-IN" sz="9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mj-lt"/>
                <a:cs typeface="Times New Roman"/>
              </a:rPr>
              <a:t>ABSTRACT</a:t>
            </a:r>
            <a:endParaRPr lang="en-IN" sz="9600" dirty="0">
              <a:latin typeface="+mj-lt"/>
            </a:endParaRPr>
          </a:p>
        </p:txBody>
      </p:sp>
    </p:spTree>
    <p:extLst>
      <p:ext uri="{BB962C8B-B14F-4D97-AF65-F5344CB8AC3E}">
        <p14:creationId xmlns:p14="http://schemas.microsoft.com/office/powerpoint/2010/main" val="4186279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361376" y="0"/>
            <a:ext cx="1469248" cy="646331"/>
          </a:xfrm>
          <a:prstGeom prst="rect">
            <a:avLst/>
          </a:prstGeom>
        </p:spPr>
        <p:txBody>
          <a:bodyPr wrap="none">
            <a:spAutoFit/>
          </a:bodyPr>
          <a:lstStyle/>
          <a:p>
            <a:r>
              <a:rPr 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STORY</a:t>
            </a:r>
            <a:endParaRPr lang="en-I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553137" y="882982"/>
            <a:ext cx="3923158" cy="2366497"/>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4132504" y="882982"/>
            <a:ext cx="3926993" cy="2369788"/>
          </a:xfrm>
          <a:prstGeom prst="rect">
            <a:avLst/>
          </a:prstGeom>
          <a:ln>
            <a:noFill/>
          </a:ln>
          <a:effectLst>
            <a:outerShdw blurRad="292100" dist="139700" dir="2700000" algn="tl" rotWithShape="0">
              <a:srgbClr val="333333">
                <a:alpha val="65000"/>
              </a:srgbClr>
            </a:outerShdw>
          </a:effectLst>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7713163" y="882983"/>
            <a:ext cx="3876362" cy="2369788"/>
          </a:xfrm>
          <a:prstGeom prst="rect">
            <a:avLst/>
          </a:prstGeom>
          <a:ln>
            <a:noFill/>
          </a:ln>
          <a:effectLst>
            <a:outerShdw blurRad="292100" dist="139700" dir="2700000" algn="tl" rotWithShape="0">
              <a:srgbClr val="333333">
                <a:alpha val="65000"/>
              </a:srgbClr>
            </a:outerShdw>
          </a:effectLst>
        </p:spPr>
      </p:pic>
      <p:pic>
        <p:nvPicPr>
          <p:cNvPr id="6" name="Picture 5"/>
          <p:cNvPicPr/>
          <p:nvPr/>
        </p:nvPicPr>
        <p:blipFill>
          <a:blip r:embed="rId5" cstate="print">
            <a:extLst>
              <a:ext uri="{28A0092B-C50C-407E-A947-70E740481C1C}">
                <a14:useLocalDpi xmlns:a14="http://schemas.microsoft.com/office/drawing/2010/main" val="0"/>
              </a:ext>
            </a:extLst>
          </a:blip>
          <a:stretch>
            <a:fillRect/>
          </a:stretch>
        </p:blipFill>
        <p:spPr>
          <a:xfrm>
            <a:off x="565971" y="3632324"/>
            <a:ext cx="4099785" cy="2329401"/>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6"/>
          <a:stretch>
            <a:fillRect/>
          </a:stretch>
        </p:blipFill>
        <p:spPr>
          <a:xfrm>
            <a:off x="4077172" y="3632324"/>
            <a:ext cx="4001747" cy="2329401"/>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a:blip r:embed="rId7"/>
          <a:stretch>
            <a:fillRect/>
          </a:stretch>
        </p:blipFill>
        <p:spPr>
          <a:xfrm>
            <a:off x="7665440" y="3633284"/>
            <a:ext cx="3998506" cy="23277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87144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679586" y="0"/>
            <a:ext cx="2832828" cy="646331"/>
          </a:xfrm>
          <a:prstGeom prst="rect">
            <a:avLst/>
          </a:prstGeom>
        </p:spPr>
        <p:txBody>
          <a:bodyPr wrap="none">
            <a:spAutoFit/>
          </a:bodyPr>
          <a:lstStyle/>
          <a:p>
            <a:pPr algn="ctr"/>
            <a:r>
              <a:rPr lang="en-US" sz="3600" b="1" u="sng" dirty="0">
                <a:ln/>
                <a:solidFill>
                  <a:schemeClr val="accent3"/>
                </a:solidFill>
              </a:rPr>
              <a:t>CONCLUSION </a:t>
            </a:r>
          </a:p>
        </p:txBody>
      </p:sp>
      <p:sp>
        <p:nvSpPr>
          <p:cNvPr id="3" name="Rectangle 2"/>
          <p:cNvSpPr/>
          <p:nvPr/>
        </p:nvSpPr>
        <p:spPr>
          <a:xfrm>
            <a:off x="588334" y="986753"/>
            <a:ext cx="11015331" cy="4919552"/>
          </a:xfrm>
          <a:prstGeom prst="rect">
            <a:avLst/>
          </a:prstGeom>
        </p:spPr>
        <p:txBody>
          <a:bodyPr wrap="square">
            <a:spAutoFit/>
          </a:bodyPr>
          <a:lstStyle/>
          <a:p>
            <a:pPr>
              <a:lnSpc>
                <a:spcPct val="107000"/>
              </a:lnSpc>
              <a:spcAft>
                <a:spcPts val="575"/>
              </a:spcAft>
            </a:pPr>
            <a:r>
              <a:rPr lang="en-US" sz="2400" b="1" dirty="0">
                <a:ea typeface="Calibri" panose="020F0502020204030204" pitchFamily="34" charset="0"/>
              </a:rPr>
              <a:t>CONCLUSION</a:t>
            </a:r>
          </a:p>
          <a:p>
            <a:pPr>
              <a:lnSpc>
                <a:spcPct val="107000"/>
              </a:lnSpc>
              <a:spcAft>
                <a:spcPts val="575"/>
              </a:spcAft>
            </a:pPr>
            <a:endParaRPr lang="en-US" b="1" dirty="0">
              <a:ea typeface="Calibri" panose="020F0502020204030204" pitchFamily="34" charset="0"/>
            </a:endParaRPr>
          </a:p>
          <a:p>
            <a:pPr algn="just">
              <a:lnSpc>
                <a:spcPct val="107000"/>
              </a:lnSpc>
              <a:spcAft>
                <a:spcPts val="575"/>
              </a:spcAft>
            </a:pPr>
            <a:r>
              <a:rPr lang="en-US" dirty="0">
                <a:ea typeface="Calibri" panose="020F0502020204030204" pitchFamily="34" charset="0"/>
              </a:rPr>
              <a:t>Thus, the project on "</a:t>
            </a:r>
            <a:r>
              <a:rPr lang="en-US" b="1" dirty="0">
                <a:ea typeface="Calibri" panose="020F0502020204030204" pitchFamily="34" charset="0"/>
              </a:rPr>
              <a:t>DATA ANALYTICS AND VISUALIZATION OF </a:t>
            </a:r>
            <a:r>
              <a:rPr lang="en-US" b="1" dirty="0" smtClean="0">
                <a:ea typeface="Calibri" panose="020F0502020204030204" pitchFamily="34" charset="0"/>
              </a:rPr>
              <a:t>SUPER MARKET USING </a:t>
            </a:r>
            <a:r>
              <a:rPr lang="en-US" b="1" dirty="0">
                <a:ea typeface="Calibri" panose="020F0502020204030204" pitchFamily="34" charset="0"/>
              </a:rPr>
              <a:t>TABLEAU</a:t>
            </a:r>
            <a:r>
              <a:rPr lang="en-US" dirty="0">
                <a:ea typeface="Calibri" panose="020F0502020204030204" pitchFamily="34" charset="0"/>
              </a:rPr>
              <a:t>” was completed with front end as tableau public 2019 successfully. The main purpose of this project is visualizing the given </a:t>
            </a:r>
            <a:r>
              <a:rPr lang="en-US" dirty="0" smtClean="0">
                <a:ea typeface="Calibri" panose="020F0502020204030204" pitchFamily="34" charset="0"/>
              </a:rPr>
              <a:t>data </a:t>
            </a:r>
            <a:r>
              <a:rPr lang="en-US" dirty="0">
                <a:ea typeface="Calibri" panose="020F0502020204030204" pitchFamily="34" charset="0"/>
              </a:rPr>
              <a:t>and analyze it through pictorial representations. Hence the admin can access, manipulate and update the data according to his needs.</a:t>
            </a:r>
            <a:endParaRPr lang="en-IN" dirty="0">
              <a:ea typeface="Calibri" panose="020F0502020204030204" pitchFamily="34" charset="0"/>
            </a:endParaRPr>
          </a:p>
          <a:p>
            <a:pPr algn="just">
              <a:lnSpc>
                <a:spcPct val="107000"/>
              </a:lnSpc>
              <a:spcAft>
                <a:spcPts val="575"/>
              </a:spcAft>
            </a:pPr>
            <a:r>
              <a:rPr lang="en-US" dirty="0">
                <a:ea typeface="Calibri" panose="020F0502020204030204" pitchFamily="34" charset="0"/>
              </a:rPr>
              <a:t> The project which we have developed is very convenient to use any user. Our project has all the features to facilitate the major operation of manipulating data. Security has been provided to the authorized person. Here admin have full rights to modify all details in the project.</a:t>
            </a:r>
          </a:p>
          <a:p>
            <a:pPr>
              <a:lnSpc>
                <a:spcPct val="107000"/>
              </a:lnSpc>
              <a:spcAft>
                <a:spcPts val="575"/>
              </a:spcAft>
            </a:pPr>
            <a:endParaRPr lang="en-US" dirty="0">
              <a:ea typeface="Calibri" panose="020F0502020204030204" pitchFamily="34" charset="0"/>
            </a:endParaRPr>
          </a:p>
          <a:p>
            <a:pPr>
              <a:lnSpc>
                <a:spcPct val="107000"/>
              </a:lnSpc>
              <a:spcAft>
                <a:spcPts val="575"/>
              </a:spcAft>
            </a:pPr>
            <a:r>
              <a:rPr lang="en-US" sz="2400" b="1" dirty="0">
                <a:ea typeface="Calibri" panose="020F0502020204030204" pitchFamily="34" charset="0"/>
              </a:rPr>
              <a:t>FURTHER </a:t>
            </a:r>
            <a:r>
              <a:rPr lang="en-IN" sz="2400" b="1" dirty="0">
                <a:ea typeface="Calibri" panose="020F0502020204030204" pitchFamily="34" charset="0"/>
              </a:rPr>
              <a:t>ENHANCEMENTS</a:t>
            </a:r>
          </a:p>
          <a:p>
            <a:pPr>
              <a:lnSpc>
                <a:spcPct val="107000"/>
              </a:lnSpc>
              <a:spcAft>
                <a:spcPts val="575"/>
              </a:spcAft>
            </a:pPr>
            <a:endParaRPr lang="en-US" b="1" dirty="0">
              <a:ea typeface="Calibri" panose="020F0502020204030204" pitchFamily="34" charset="0"/>
            </a:endParaRPr>
          </a:p>
          <a:p>
            <a:pPr algn="just"/>
            <a:r>
              <a:rPr lang="en-US" dirty="0"/>
              <a:t>As US Super market</a:t>
            </a:r>
            <a:r>
              <a:rPr lang="en-US" b="1" dirty="0"/>
              <a:t> </a:t>
            </a:r>
            <a:r>
              <a:rPr lang="en-US" dirty="0"/>
              <a:t>is</a:t>
            </a:r>
            <a:r>
              <a:rPr lang="en-US" b="1" dirty="0"/>
              <a:t> </a:t>
            </a:r>
            <a:r>
              <a:rPr lang="en-US" dirty="0"/>
              <a:t>consisting of a variety of products and category provide on overall country, there will be a discovery of several products and category over years. So according to the new availability products or category are available the authorized person will give the best analysis to the user.</a:t>
            </a:r>
            <a:endParaRPr lang="en-IN" dirty="0"/>
          </a:p>
        </p:txBody>
      </p:sp>
    </p:spTree>
    <p:extLst>
      <p:ext uri="{BB962C8B-B14F-4D97-AF65-F5344CB8AC3E}">
        <p14:creationId xmlns:p14="http://schemas.microsoft.com/office/powerpoint/2010/main" val="2304343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10043" y="0"/>
            <a:ext cx="2771914" cy="646331"/>
          </a:xfrm>
          <a:prstGeom prst="rect">
            <a:avLst/>
          </a:prstGeom>
        </p:spPr>
        <p:txBody>
          <a:bodyPr wrap="none">
            <a:spAutoFit/>
          </a:bodyPr>
          <a:lstStyle/>
          <a:p>
            <a:pPr algn="ctr"/>
            <a:r>
              <a:rPr lang="en-US" sz="3600" b="1" dirty="0">
                <a:ln/>
                <a:solidFill>
                  <a:schemeClr val="accent3"/>
                </a:solidFill>
              </a:rPr>
              <a:t>REFERENCES</a:t>
            </a:r>
          </a:p>
        </p:txBody>
      </p:sp>
      <p:sp>
        <p:nvSpPr>
          <p:cNvPr id="3" name="Rectangle 2"/>
          <p:cNvSpPr/>
          <p:nvPr/>
        </p:nvSpPr>
        <p:spPr>
          <a:xfrm>
            <a:off x="1469065" y="2041344"/>
            <a:ext cx="9253870" cy="2862322"/>
          </a:xfrm>
          <a:prstGeom prst="rect">
            <a:avLst/>
          </a:prstGeom>
        </p:spPr>
        <p:txBody>
          <a:bodyPr wrap="square">
            <a:spAutoFit/>
          </a:bodyPr>
          <a:lstStyle/>
          <a:p>
            <a:pPr>
              <a:lnSpc>
                <a:spcPct val="200000"/>
              </a:lnSpc>
            </a:pPr>
            <a:r>
              <a:rPr lang="en-IN" dirty="0"/>
              <a:t>[1] </a:t>
            </a:r>
            <a:r>
              <a:rPr lang="en-IN" u="sng" dirty="0">
                <a:hlinkClick r:id="rId2"/>
              </a:rPr>
              <a:t>https://www.kaggle.com/code/akpflow/super-market-analysis/data</a:t>
            </a:r>
            <a:endParaRPr lang="en-IN" dirty="0"/>
          </a:p>
          <a:p>
            <a:pPr>
              <a:lnSpc>
                <a:spcPct val="200000"/>
              </a:lnSpc>
            </a:pPr>
            <a:r>
              <a:rPr lang="en-IN" dirty="0"/>
              <a:t>[2] </a:t>
            </a:r>
            <a:r>
              <a:rPr lang="en-IN" u="sng" dirty="0">
                <a:hlinkClick r:id="rId3"/>
              </a:rPr>
              <a:t>https://simple.wikipedia.org/wiki/Supermarket</a:t>
            </a:r>
            <a:endParaRPr lang="en-IN" dirty="0"/>
          </a:p>
          <a:p>
            <a:pPr>
              <a:lnSpc>
                <a:spcPct val="200000"/>
              </a:lnSpc>
            </a:pPr>
            <a:r>
              <a:rPr lang="en-IN" dirty="0"/>
              <a:t>[3] </a:t>
            </a:r>
            <a:r>
              <a:rPr lang="en-IN" dirty="0">
                <a:hlinkClick r:id="rId4"/>
              </a:rPr>
              <a:t>https://drive.google.com/file/d/11gs4UgN9qBHc7JsI9E7jZN5FkAEu4XgK/view</a:t>
            </a:r>
            <a:endParaRPr lang="en-IN" dirty="0"/>
          </a:p>
          <a:p>
            <a:pPr>
              <a:lnSpc>
                <a:spcPct val="200000"/>
              </a:lnSpc>
            </a:pPr>
            <a:r>
              <a:rPr lang="en-IN" dirty="0"/>
              <a:t>[4] </a:t>
            </a:r>
            <a:r>
              <a:rPr lang="en-IN" dirty="0">
                <a:hlinkClick r:id="rId5"/>
              </a:rPr>
              <a:t>https://www.kaggle.com/datasets/aungpyaeap/supermarket-sales</a:t>
            </a:r>
            <a:endParaRPr lang="en-IN" dirty="0"/>
          </a:p>
          <a:p>
            <a:pPr>
              <a:lnSpc>
                <a:spcPct val="200000"/>
              </a:lnSpc>
            </a:pPr>
            <a:r>
              <a:rPr lang="en-IN" dirty="0"/>
              <a:t>[5</a:t>
            </a:r>
            <a:r>
              <a:rPr lang="en-IN" dirty="0" smtClean="0"/>
              <a:t>] </a:t>
            </a:r>
            <a:r>
              <a:rPr lang="en-IN" dirty="0" smtClean="0">
                <a:hlinkClick r:id="rId6"/>
              </a:rPr>
              <a:t>https</a:t>
            </a:r>
            <a:r>
              <a:rPr lang="en-IN" dirty="0">
                <a:hlinkClick r:id="rId6"/>
              </a:rPr>
              <a:t>://community.tableau.com/s/question/0D54T00000CWeX8SAL/sample-superstore-sales-excelxls</a:t>
            </a:r>
            <a:endParaRPr lang="en-IN" dirty="0"/>
          </a:p>
        </p:txBody>
      </p:sp>
    </p:spTree>
    <p:extLst>
      <p:ext uri="{BB962C8B-B14F-4D97-AF65-F5344CB8AC3E}">
        <p14:creationId xmlns:p14="http://schemas.microsoft.com/office/powerpoint/2010/main" val="23399703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EA3B0CF-5396-40C0-8A89-10A7DEAF4FA3}"/>
              </a:ext>
            </a:extLst>
          </p:cNvPr>
          <p:cNvSpPr txBox="1"/>
          <p:nvPr/>
        </p:nvSpPr>
        <p:spPr>
          <a:xfrm>
            <a:off x="382772" y="974126"/>
            <a:ext cx="11281144" cy="465076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457200" indent="-457200" algn="just">
              <a:lnSpc>
                <a:spcPct val="150000"/>
              </a:lnSpc>
              <a:buFont typeface="Wingdings" pitchFamily="2" charset="2"/>
              <a:buChar char="Ø"/>
            </a:pPr>
            <a:r>
              <a:rPr lang="en-US" sz="2000" dirty="0">
                <a:solidFill>
                  <a:srgbClr val="FF0000"/>
                </a:solidFill>
              </a:rPr>
              <a:t>The project "</a:t>
            </a:r>
            <a:r>
              <a:rPr lang="en-US" sz="2000" b="1" dirty="0">
                <a:solidFill>
                  <a:srgbClr val="FF0000"/>
                </a:solidFill>
              </a:rPr>
              <a:t>DATA ANALYTICS AND VISUALIZATION OF SUPER MARKET USING TABLEAU</a:t>
            </a:r>
            <a:r>
              <a:rPr lang="en-US" sz="2000" dirty="0">
                <a:solidFill>
                  <a:srgbClr val="FF0000"/>
                </a:solidFill>
              </a:rPr>
              <a:t>" is mainly designed to visualize and analyze the Super Market available across United state that offers the details about variety of products. </a:t>
            </a:r>
            <a:endParaRPr lang="en-US" sz="2000" dirty="0" smtClean="0">
              <a:solidFill>
                <a:srgbClr val="FF0000"/>
              </a:solidFill>
            </a:endParaRPr>
          </a:p>
          <a:p>
            <a:pPr marL="457200" indent="-457200" algn="just">
              <a:lnSpc>
                <a:spcPct val="150000"/>
              </a:lnSpc>
              <a:buFont typeface="Wingdings" pitchFamily="2" charset="2"/>
              <a:buChar char="Ø"/>
            </a:pPr>
            <a:r>
              <a:rPr lang="en-US" sz="2000" dirty="0" smtClean="0">
                <a:solidFill>
                  <a:srgbClr val="FF0000"/>
                </a:solidFill>
              </a:rPr>
              <a:t>This </a:t>
            </a:r>
            <a:r>
              <a:rPr lang="en-US" sz="2000" dirty="0">
                <a:solidFill>
                  <a:srgbClr val="FF0000"/>
                </a:solidFill>
              </a:rPr>
              <a:t>is the software requirement specification for analysis and visualizing the top products in United state using Tableau. </a:t>
            </a:r>
            <a:endParaRPr lang="en-US" sz="2000" dirty="0" smtClean="0">
              <a:solidFill>
                <a:srgbClr val="FF0000"/>
              </a:solidFill>
            </a:endParaRPr>
          </a:p>
          <a:p>
            <a:pPr marL="457200" indent="-457200" algn="just">
              <a:lnSpc>
                <a:spcPct val="150000"/>
              </a:lnSpc>
              <a:buFont typeface="Wingdings" pitchFamily="2" charset="2"/>
              <a:buChar char="Ø"/>
            </a:pPr>
            <a:r>
              <a:rPr lang="en-US" sz="2000" dirty="0" smtClean="0">
                <a:solidFill>
                  <a:srgbClr val="FF0000"/>
                </a:solidFill>
              </a:rPr>
              <a:t>This </a:t>
            </a:r>
            <a:r>
              <a:rPr lang="en-US" sz="2000" dirty="0">
                <a:solidFill>
                  <a:srgbClr val="FF0000"/>
                </a:solidFill>
              </a:rPr>
              <a:t>DATA ANALYTICS AND VISUALIZATION OF SUPER MARKET USING TABLEAU is built for the sake of ensuring efficiency and clear data saving and manipulation as well as neat work on the visualization. </a:t>
            </a:r>
            <a:endParaRPr lang="en-US" sz="2000" dirty="0" smtClean="0">
              <a:solidFill>
                <a:srgbClr val="FF0000"/>
              </a:solidFill>
            </a:endParaRPr>
          </a:p>
          <a:p>
            <a:pPr marL="457200" indent="-457200" algn="just">
              <a:lnSpc>
                <a:spcPct val="150000"/>
              </a:lnSpc>
              <a:buFont typeface="Wingdings" pitchFamily="2" charset="2"/>
              <a:buChar char="Ø"/>
            </a:pPr>
            <a:r>
              <a:rPr lang="en-US" sz="2000" dirty="0" smtClean="0">
                <a:solidFill>
                  <a:srgbClr val="FF0000"/>
                </a:solidFill>
              </a:rPr>
              <a:t>The </a:t>
            </a:r>
            <a:r>
              <a:rPr lang="en-US" sz="2000" dirty="0">
                <a:solidFill>
                  <a:srgbClr val="FF0000"/>
                </a:solidFill>
              </a:rPr>
              <a:t>summarized view of details can be viewed for monitoring purpose. </a:t>
            </a:r>
            <a:endParaRPr lang="en-US" sz="2000" dirty="0" smtClean="0">
              <a:solidFill>
                <a:srgbClr val="FF0000"/>
              </a:solidFill>
            </a:endParaRPr>
          </a:p>
          <a:p>
            <a:pPr marL="457200" indent="-457200" algn="just">
              <a:lnSpc>
                <a:spcPct val="150000"/>
              </a:lnSpc>
              <a:buFont typeface="Wingdings" pitchFamily="2" charset="2"/>
              <a:buChar char="Ø"/>
            </a:pPr>
            <a:r>
              <a:rPr lang="en-US" sz="2000" dirty="0" smtClean="0">
                <a:solidFill>
                  <a:srgbClr val="FF0000"/>
                </a:solidFill>
              </a:rPr>
              <a:t>We </a:t>
            </a:r>
            <a:r>
              <a:rPr lang="en-US" sz="2000" dirty="0">
                <a:solidFill>
                  <a:srgbClr val="FF0000"/>
                </a:solidFill>
              </a:rPr>
              <a:t>can be well maintained the data up to date. </a:t>
            </a:r>
            <a:endParaRPr lang="en-US" sz="2000" dirty="0" smtClean="0">
              <a:solidFill>
                <a:srgbClr val="FF0000"/>
              </a:solidFill>
            </a:endParaRPr>
          </a:p>
          <a:p>
            <a:pPr marL="457200" indent="-457200" algn="just">
              <a:lnSpc>
                <a:spcPct val="150000"/>
              </a:lnSpc>
              <a:buFont typeface="Wingdings" pitchFamily="2" charset="2"/>
              <a:buChar char="Ø"/>
            </a:pPr>
            <a:r>
              <a:rPr lang="en-US" sz="2000" dirty="0" smtClean="0">
                <a:solidFill>
                  <a:srgbClr val="FF0000"/>
                </a:solidFill>
              </a:rPr>
              <a:t>This </a:t>
            </a:r>
            <a:r>
              <a:rPr lang="en-US" sz="2000" dirty="0">
                <a:solidFill>
                  <a:srgbClr val="FF0000"/>
                </a:solidFill>
              </a:rPr>
              <a:t>software is user-friendly so you can easily understand the fundamentals of software.</a:t>
            </a:r>
            <a:endParaRPr lang="en-IN" sz="2000" dirty="0">
              <a:solidFill>
                <a:srgbClr val="FF0000"/>
              </a:solidFill>
            </a:endParaRPr>
          </a:p>
        </p:txBody>
      </p:sp>
    </p:spTree>
    <p:extLst>
      <p:ext uri="{BB962C8B-B14F-4D97-AF65-F5344CB8AC3E}">
        <p14:creationId xmlns:p14="http://schemas.microsoft.com/office/powerpoint/2010/main" val="3952063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634429" y="0"/>
            <a:ext cx="4923143" cy="646331"/>
          </a:xfrm>
          <a:prstGeom prst="rect">
            <a:avLst/>
          </a:prstGeom>
        </p:spPr>
        <p:txBody>
          <a:bodyPr wrap="none">
            <a:spAutoFit/>
          </a:bodyPr>
          <a:lstStyle/>
          <a:p>
            <a:pPr algn="ctr"/>
            <a:r>
              <a:rPr lang="en-US" sz="3600" b="1" u="sng"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SYSYEM </a:t>
            </a:r>
            <a:r>
              <a:rPr lang="en-IN" sz="3600" b="1" u="sng"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REQUIREMENTS</a:t>
            </a:r>
            <a:endParaRPr lang="en-US" sz="3600" b="1" u="sng"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Rectangle 2"/>
          <p:cNvSpPr/>
          <p:nvPr/>
        </p:nvSpPr>
        <p:spPr>
          <a:xfrm>
            <a:off x="1050878" y="1251481"/>
            <a:ext cx="8093122" cy="4832092"/>
          </a:xfrm>
          <a:prstGeom prst="rect">
            <a:avLst/>
          </a:prstGeom>
        </p:spPr>
        <p:txBody>
          <a:bodyPr wrap="square">
            <a:spAutoFit/>
          </a:bodyPr>
          <a:lstStyle/>
          <a:p>
            <a:r>
              <a:rPr lang="en-IN" sz="2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Benton Sans Book"/>
              </a:rPr>
              <a:t>Operating Systems</a:t>
            </a:r>
          </a:p>
          <a:p>
            <a:endParaRPr lang="en-IN" sz="2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Benton Sans Book"/>
            </a:endParaRPr>
          </a:p>
          <a:p>
            <a:r>
              <a:rPr lang="en-IN" sz="2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enton Sans Book"/>
              </a:rPr>
              <a:t>Windows</a:t>
            </a:r>
          </a:p>
          <a:p>
            <a:pPr algn="just">
              <a:buFont typeface="Arial" panose="020B0604020202020204" pitchFamily="34" charset="0"/>
              <a:buChar char="•"/>
            </a:pPr>
            <a:r>
              <a:rPr lang="en-IN" sz="2200" dirty="0">
                <a:ln w="0"/>
                <a:effectLst>
                  <a:outerShdw blurRad="38100" dist="19050" dir="2700000" algn="tl" rotWithShape="0">
                    <a:schemeClr val="dk1">
                      <a:alpha val="40000"/>
                    </a:schemeClr>
                  </a:outerShdw>
                </a:effectLst>
                <a:latin typeface="Merriweather" panose="020B0604020202020204" pitchFamily="2" charset="0"/>
              </a:rPr>
              <a:t>Microsoft Windows 8/8.1, Windows 10 (x64)</a:t>
            </a:r>
          </a:p>
          <a:p>
            <a:pPr algn="just">
              <a:buFont typeface="Arial" panose="020B0604020202020204" pitchFamily="34" charset="0"/>
              <a:buChar char="•"/>
            </a:pPr>
            <a:r>
              <a:rPr lang="en-IN" sz="2200" dirty="0">
                <a:ln w="0"/>
                <a:effectLst>
                  <a:outerShdw blurRad="38100" dist="19050" dir="2700000" algn="tl" rotWithShape="0">
                    <a:schemeClr val="dk1">
                      <a:alpha val="40000"/>
                    </a:schemeClr>
                  </a:outerShdw>
                </a:effectLst>
                <a:latin typeface="Merriweather" panose="020B0604020202020204" pitchFamily="2" charset="0"/>
              </a:rPr>
              <a:t>2 GB memory</a:t>
            </a:r>
          </a:p>
          <a:p>
            <a:pPr algn="just">
              <a:buFont typeface="Arial" panose="020B0604020202020204" pitchFamily="34" charset="0"/>
              <a:buChar char="•"/>
            </a:pPr>
            <a:r>
              <a:rPr lang="en-IN" sz="2200" dirty="0">
                <a:ln w="0"/>
                <a:effectLst>
                  <a:outerShdw blurRad="38100" dist="19050" dir="2700000" algn="tl" rotWithShape="0">
                    <a:schemeClr val="dk1">
                      <a:alpha val="40000"/>
                    </a:schemeClr>
                  </a:outerShdw>
                </a:effectLst>
                <a:latin typeface="Merriweather" panose="020B0604020202020204" pitchFamily="2" charset="0"/>
              </a:rPr>
              <a:t>1.5 GB minimum free disk space</a:t>
            </a:r>
          </a:p>
          <a:p>
            <a:pPr algn="just">
              <a:buFont typeface="Arial" panose="020B0604020202020204" pitchFamily="34" charset="0"/>
              <a:buChar char="•"/>
            </a:pPr>
            <a:r>
              <a:rPr lang="en-IN" sz="2200" dirty="0">
                <a:ln w="0"/>
                <a:effectLst>
                  <a:outerShdw blurRad="38100" dist="19050" dir="2700000" algn="tl" rotWithShape="0">
                    <a:schemeClr val="dk1">
                      <a:alpha val="40000"/>
                    </a:schemeClr>
                  </a:outerShdw>
                </a:effectLst>
                <a:latin typeface="Merriweather" panose="020B0604020202020204" pitchFamily="2" charset="0"/>
              </a:rPr>
              <a:t>CPUs must support SSE4.2 and POPCNT instruction sets</a:t>
            </a:r>
          </a:p>
          <a:p>
            <a:pPr algn="just">
              <a:buFont typeface="Arial" panose="020B0604020202020204" pitchFamily="34" charset="0"/>
              <a:buChar char="•"/>
            </a:pPr>
            <a:endParaRPr lang="en-IN" sz="2200" dirty="0">
              <a:ln w="0"/>
              <a:effectLst>
                <a:outerShdw blurRad="38100" dist="19050" dir="2700000" algn="tl" rotWithShape="0">
                  <a:schemeClr val="dk1">
                    <a:alpha val="40000"/>
                  </a:schemeClr>
                </a:outerShdw>
              </a:effectLst>
              <a:latin typeface="Merriweather" panose="020B0604020202020204" pitchFamily="2" charset="0"/>
            </a:endParaRPr>
          </a:p>
          <a:p>
            <a:pPr algn="just"/>
            <a:r>
              <a:rPr lang="en-IN" sz="2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enton Sans Book"/>
              </a:rPr>
              <a:t>Mac</a:t>
            </a:r>
          </a:p>
          <a:p>
            <a:pPr algn="just">
              <a:buFont typeface="Arial" panose="020B0604020202020204" pitchFamily="34" charset="0"/>
              <a:buChar char="•"/>
            </a:pPr>
            <a:r>
              <a:rPr lang="en-IN" sz="2200" dirty="0" err="1">
                <a:ln w="0"/>
                <a:effectLst>
                  <a:outerShdw blurRad="38100" dist="19050" dir="2700000" algn="tl" rotWithShape="0">
                    <a:schemeClr val="dk1">
                      <a:alpha val="40000"/>
                    </a:schemeClr>
                  </a:outerShdw>
                </a:effectLst>
                <a:latin typeface="Merriweather" panose="020B0604020202020204" pitchFamily="2" charset="0"/>
              </a:rPr>
              <a:t>macOS</a:t>
            </a:r>
            <a:r>
              <a:rPr lang="en-IN" sz="2200" dirty="0">
                <a:ln w="0"/>
                <a:effectLst>
                  <a:outerShdw blurRad="38100" dist="19050" dir="2700000" algn="tl" rotWithShape="0">
                    <a:schemeClr val="dk1">
                      <a:alpha val="40000"/>
                    </a:schemeClr>
                  </a:outerShdw>
                </a:effectLst>
                <a:latin typeface="Merriweather" panose="020B0604020202020204" pitchFamily="2" charset="0"/>
              </a:rPr>
              <a:t> Mojave 10.14, </a:t>
            </a:r>
            <a:r>
              <a:rPr lang="en-IN" sz="2200" dirty="0" err="1">
                <a:ln w="0"/>
                <a:effectLst>
                  <a:outerShdw blurRad="38100" dist="19050" dir="2700000" algn="tl" rotWithShape="0">
                    <a:schemeClr val="dk1">
                      <a:alpha val="40000"/>
                    </a:schemeClr>
                  </a:outerShdw>
                </a:effectLst>
                <a:latin typeface="Merriweather" panose="020B0604020202020204" pitchFamily="2" charset="0"/>
              </a:rPr>
              <a:t>macOS</a:t>
            </a:r>
            <a:r>
              <a:rPr lang="en-IN" sz="2200" dirty="0">
                <a:ln w="0"/>
                <a:effectLst>
                  <a:outerShdw blurRad="38100" dist="19050" dir="2700000" algn="tl" rotWithShape="0">
                    <a:schemeClr val="dk1">
                      <a:alpha val="40000"/>
                    </a:schemeClr>
                  </a:outerShdw>
                </a:effectLst>
                <a:latin typeface="Merriweather" panose="020B0604020202020204" pitchFamily="2" charset="0"/>
              </a:rPr>
              <a:t> Catalina 10.15, and Big Sur 11.4+</a:t>
            </a:r>
          </a:p>
          <a:p>
            <a:pPr algn="just">
              <a:buFont typeface="Arial" panose="020B0604020202020204" pitchFamily="34" charset="0"/>
              <a:buChar char="•"/>
            </a:pPr>
            <a:r>
              <a:rPr lang="en-IN" sz="2200" dirty="0">
                <a:ln w="0"/>
                <a:effectLst>
                  <a:outerShdw blurRad="38100" dist="19050" dir="2700000" algn="tl" rotWithShape="0">
                    <a:schemeClr val="dk1">
                      <a:alpha val="40000"/>
                    </a:schemeClr>
                  </a:outerShdw>
                </a:effectLst>
                <a:latin typeface="Merriweather" panose="020B0604020202020204" pitchFamily="2" charset="0"/>
              </a:rPr>
              <a:t>Intel processors</a:t>
            </a:r>
          </a:p>
          <a:p>
            <a:pPr algn="just">
              <a:buFont typeface="Arial" panose="020B0604020202020204" pitchFamily="34" charset="0"/>
              <a:buChar char="•"/>
            </a:pPr>
            <a:r>
              <a:rPr lang="en-IN" sz="2200" dirty="0">
                <a:ln w="0"/>
                <a:effectLst>
                  <a:outerShdw blurRad="38100" dist="19050" dir="2700000" algn="tl" rotWithShape="0">
                    <a:schemeClr val="dk1">
                      <a:alpha val="40000"/>
                    </a:schemeClr>
                  </a:outerShdw>
                </a:effectLst>
                <a:latin typeface="Merriweather" panose="020B0604020202020204" pitchFamily="2" charset="0"/>
              </a:rPr>
              <a:t>M1 processors under Rosetta 2 emulation mode</a:t>
            </a:r>
          </a:p>
          <a:p>
            <a:pPr algn="just">
              <a:buFont typeface="Arial" panose="020B0604020202020204" pitchFamily="34" charset="0"/>
              <a:buChar char="•"/>
            </a:pPr>
            <a:r>
              <a:rPr lang="en-IN" sz="2200" dirty="0">
                <a:ln w="0"/>
                <a:effectLst>
                  <a:outerShdw blurRad="38100" dist="19050" dir="2700000" algn="tl" rotWithShape="0">
                    <a:schemeClr val="dk1">
                      <a:alpha val="40000"/>
                    </a:schemeClr>
                  </a:outerShdw>
                </a:effectLst>
                <a:latin typeface="Merriweather" panose="020B0604020202020204" pitchFamily="2" charset="0"/>
              </a:rPr>
              <a:t>1.5 GB minimum free disk space</a:t>
            </a:r>
          </a:p>
          <a:p>
            <a:pPr algn="just">
              <a:buFont typeface="Arial" panose="020B0604020202020204" pitchFamily="34" charset="0"/>
              <a:buChar char="•"/>
            </a:pPr>
            <a:r>
              <a:rPr lang="en-IN" sz="2200" dirty="0">
                <a:ln w="0"/>
                <a:effectLst>
                  <a:outerShdw blurRad="38100" dist="19050" dir="2700000" algn="tl" rotWithShape="0">
                    <a:schemeClr val="dk1">
                      <a:alpha val="40000"/>
                    </a:schemeClr>
                  </a:outerShdw>
                </a:effectLst>
                <a:latin typeface="Merriweather" panose="020B0604020202020204" pitchFamily="2" charset="0"/>
              </a:rPr>
              <a:t>CPUs must support SSE4.2 and POPCNT instruction sets</a:t>
            </a:r>
          </a:p>
        </p:txBody>
      </p:sp>
    </p:spTree>
    <p:extLst>
      <p:ext uri="{BB962C8B-B14F-4D97-AF65-F5344CB8AC3E}">
        <p14:creationId xmlns:p14="http://schemas.microsoft.com/office/powerpoint/2010/main" val="451928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410697" y="0"/>
            <a:ext cx="7370608" cy="646331"/>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3600" b="1" u="sng"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SOFTWARE USED FOR VISUALIZATION</a:t>
            </a:r>
          </a:p>
        </p:txBody>
      </p:sp>
      <p:sp>
        <p:nvSpPr>
          <p:cNvPr id="3" name="Rectangle 2"/>
          <p:cNvSpPr/>
          <p:nvPr/>
        </p:nvSpPr>
        <p:spPr>
          <a:xfrm>
            <a:off x="1587690" y="1304500"/>
            <a:ext cx="9016621" cy="4247317"/>
          </a:xfrm>
          <a:prstGeom prst="rect">
            <a:avLst/>
          </a:prstGeom>
        </p:spPr>
        <p:txBody>
          <a:bodyPr wrap="square">
            <a:spAutoFit/>
          </a:bodyPr>
          <a:lstStyle/>
          <a:p>
            <a:pPr marL="285750" indent="-285750">
              <a:buFont typeface="Wingdings" panose="05000000000000000000" pitchFamily="2" charset="2"/>
              <a:buChar char="v"/>
            </a:pPr>
            <a:r>
              <a:rPr lang="en-US" b="1" u="sng" dirty="0">
                <a:solidFill>
                  <a:srgbClr val="002060"/>
                </a:solidFill>
                <a:latin typeface="Benton Sans Book"/>
              </a:rPr>
              <a:t>Tableau</a:t>
            </a:r>
            <a:r>
              <a:rPr lang="en-US" dirty="0">
                <a:solidFill>
                  <a:srgbClr val="002060"/>
                </a:solidFill>
                <a:latin typeface="Benton Sans Book"/>
              </a:rPr>
              <a:t> is a visual analytics platform transforming the way we use data to solve </a:t>
            </a:r>
            <a:r>
              <a:rPr lang="en-US" dirty="0" smtClean="0">
                <a:solidFill>
                  <a:srgbClr val="002060"/>
                </a:solidFill>
                <a:latin typeface="Benton Sans Book"/>
              </a:rPr>
              <a:t>problems empowering </a:t>
            </a:r>
            <a:r>
              <a:rPr lang="en-US" dirty="0">
                <a:solidFill>
                  <a:srgbClr val="002060"/>
                </a:solidFill>
                <a:latin typeface="Benton Sans Book"/>
              </a:rPr>
              <a:t>people and organizations to make the most of their data</a:t>
            </a:r>
            <a:r>
              <a:rPr lang="en-US" dirty="0" smtClean="0">
                <a:solidFill>
                  <a:srgbClr val="002060"/>
                </a:solidFill>
                <a:latin typeface="Benton Sans Book"/>
              </a:rPr>
              <a:t>.</a:t>
            </a:r>
          </a:p>
          <a:p>
            <a:pPr marL="285750" indent="-285750">
              <a:buFont typeface="Wingdings" panose="05000000000000000000" pitchFamily="2" charset="2"/>
              <a:buChar char="v"/>
            </a:pPr>
            <a:endParaRPr lang="en-US" dirty="0" smtClean="0">
              <a:solidFill>
                <a:srgbClr val="002060"/>
              </a:solidFill>
              <a:latin typeface="Benton Sans Book"/>
            </a:endParaRPr>
          </a:p>
          <a:p>
            <a:pPr marL="285750" indent="-285750">
              <a:buFont typeface="Wingdings" panose="05000000000000000000" pitchFamily="2" charset="2"/>
              <a:buChar char="v"/>
            </a:pPr>
            <a:endParaRPr lang="en-US" dirty="0">
              <a:solidFill>
                <a:srgbClr val="002060"/>
              </a:solidFill>
              <a:latin typeface="Benton Sans Book"/>
            </a:endParaRPr>
          </a:p>
          <a:p>
            <a:pPr marL="285750" indent="-285750">
              <a:buFont typeface="Wingdings" panose="05000000000000000000" pitchFamily="2" charset="2"/>
              <a:buChar char="v"/>
            </a:pPr>
            <a:endParaRPr lang="en-US" dirty="0" smtClean="0">
              <a:solidFill>
                <a:srgbClr val="002060"/>
              </a:solidFill>
              <a:latin typeface="Benton Sans Book"/>
            </a:endParaRPr>
          </a:p>
          <a:p>
            <a:pPr marL="285750" indent="-285750">
              <a:buFont typeface="Wingdings" panose="05000000000000000000" pitchFamily="2" charset="2"/>
              <a:buChar char="v"/>
            </a:pPr>
            <a:endParaRPr lang="en-US" dirty="0">
              <a:solidFill>
                <a:srgbClr val="002060"/>
              </a:solidFill>
              <a:latin typeface="Benton Sans Book"/>
            </a:endParaRPr>
          </a:p>
          <a:p>
            <a:pPr marL="285750" indent="-285750">
              <a:buFont typeface="Wingdings" panose="05000000000000000000" pitchFamily="2" charset="2"/>
              <a:buChar char="v"/>
            </a:pPr>
            <a:endParaRPr lang="en-US" dirty="0" smtClean="0">
              <a:solidFill>
                <a:srgbClr val="002060"/>
              </a:solidFill>
              <a:latin typeface="Benton Sans Book"/>
            </a:endParaRPr>
          </a:p>
          <a:p>
            <a:pPr marL="285750" indent="-285750">
              <a:buFont typeface="Wingdings" panose="05000000000000000000" pitchFamily="2" charset="2"/>
              <a:buChar char="v"/>
            </a:pPr>
            <a:endParaRPr lang="en-US" dirty="0">
              <a:solidFill>
                <a:srgbClr val="002060"/>
              </a:solidFill>
              <a:latin typeface="Benton Sans Book"/>
            </a:endParaRPr>
          </a:p>
          <a:p>
            <a:pPr marL="285750" indent="-285750">
              <a:buFont typeface="Wingdings" panose="05000000000000000000" pitchFamily="2" charset="2"/>
              <a:buChar char="v"/>
            </a:pPr>
            <a:endParaRPr lang="en-US" dirty="0" smtClean="0">
              <a:solidFill>
                <a:srgbClr val="002060"/>
              </a:solidFill>
              <a:latin typeface="Benton Sans Book"/>
            </a:endParaRPr>
          </a:p>
          <a:p>
            <a:pPr marL="285750" indent="-285750">
              <a:buFont typeface="Wingdings" panose="05000000000000000000" pitchFamily="2" charset="2"/>
              <a:buChar char="v"/>
            </a:pPr>
            <a:endParaRPr lang="en-US" dirty="0">
              <a:solidFill>
                <a:srgbClr val="002060"/>
              </a:solidFill>
              <a:latin typeface="Benton Sans Book"/>
            </a:endParaRPr>
          </a:p>
          <a:p>
            <a:pPr marL="285750" indent="-285750">
              <a:buFont typeface="Wingdings" panose="05000000000000000000" pitchFamily="2" charset="2"/>
              <a:buChar char="v"/>
            </a:pPr>
            <a:endParaRPr lang="en-US" dirty="0" smtClean="0">
              <a:solidFill>
                <a:srgbClr val="002060"/>
              </a:solidFill>
              <a:latin typeface="Benton Sans Book"/>
            </a:endParaRPr>
          </a:p>
          <a:p>
            <a:pPr marL="285750" indent="-285750">
              <a:buFont typeface="Wingdings" panose="05000000000000000000" pitchFamily="2" charset="2"/>
              <a:buChar char="v"/>
            </a:pPr>
            <a:endParaRPr lang="en-US" dirty="0">
              <a:solidFill>
                <a:srgbClr val="002060"/>
              </a:solidFill>
              <a:latin typeface="Benton Sans Book"/>
            </a:endParaRPr>
          </a:p>
          <a:p>
            <a:pPr marL="285750" indent="-285750">
              <a:buFont typeface="Wingdings" panose="05000000000000000000" pitchFamily="2" charset="2"/>
              <a:buChar char="v"/>
            </a:pPr>
            <a:endParaRPr lang="en-US" dirty="0">
              <a:solidFill>
                <a:srgbClr val="002060"/>
              </a:solidFill>
              <a:latin typeface="Benton Sans Book"/>
            </a:endParaRPr>
          </a:p>
          <a:p>
            <a:pPr marL="285750" indent="-285750">
              <a:buFont typeface="Wingdings" panose="05000000000000000000" pitchFamily="2" charset="2"/>
              <a:buChar char="v"/>
            </a:pPr>
            <a:r>
              <a:rPr lang="en-US" dirty="0">
                <a:solidFill>
                  <a:srgbClr val="002060"/>
                </a:solidFill>
                <a:latin typeface="Benton Sans Book"/>
              </a:rPr>
              <a:t>Tableau helps people and organizations become more data-driven with the most beloved modern analytics platform in the world.</a:t>
            </a:r>
          </a:p>
        </p:txBody>
      </p:sp>
      <p:pic>
        <p:nvPicPr>
          <p:cNvPr id="4" name="Picture 3">
            <a:extLst>
              <a:ext uri="{FF2B5EF4-FFF2-40B4-BE49-F238E27FC236}">
                <a16:creationId xmlns:a16="http://schemas.microsoft.com/office/drawing/2014/main" xmlns="" id="{60F73943-EA32-A9EE-BC88-537E6773B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1" y="2628058"/>
            <a:ext cx="2857500" cy="1600200"/>
          </a:xfrm>
          <a:prstGeom prst="rect">
            <a:avLst/>
          </a:prstGeom>
        </p:spPr>
      </p:pic>
    </p:spTree>
    <p:extLst>
      <p:ext uri="{BB962C8B-B14F-4D97-AF65-F5344CB8AC3E}">
        <p14:creationId xmlns:p14="http://schemas.microsoft.com/office/powerpoint/2010/main" val="694910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65B4417-BFCC-466B-8890-A5B448CF58E4}"/>
              </a:ext>
            </a:extLst>
          </p:cNvPr>
          <p:cNvSpPr txBox="1"/>
          <p:nvPr/>
        </p:nvSpPr>
        <p:spPr>
          <a:xfrm>
            <a:off x="696505" y="270682"/>
            <a:ext cx="11022248" cy="707886"/>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000" b="1" dirty="0">
                <a:ln w="11430"/>
                <a:solidFill>
                  <a:srgbClr val="00B0F0"/>
                </a:solidFill>
                <a:effectLst>
                  <a:outerShdw blurRad="50800" dist="39000" dir="5460000" algn="tl">
                    <a:srgbClr val="000000">
                      <a:alpha val="38000"/>
                    </a:srgbClr>
                  </a:outerShdw>
                </a:effectLst>
                <a:latin typeface="Sitka Small Semibold" pitchFamily="2" charset="0"/>
                <a:cs typeface="Times New Roman"/>
              </a:rPr>
              <a:t>DATA AND VISUALIZATION GO SIDE BY SIDE</a:t>
            </a:r>
            <a:endParaRPr lang="en-IN" sz="4000" b="1" dirty="0">
              <a:ln w="11430"/>
              <a:solidFill>
                <a:srgbClr val="00B0F0"/>
              </a:solidFill>
              <a:effectLst>
                <a:outerShdw blurRad="50800" dist="39000" dir="5460000" algn="tl">
                  <a:srgbClr val="000000">
                    <a:alpha val="38000"/>
                  </a:srgbClr>
                </a:outerShdw>
              </a:effectLst>
              <a:latin typeface="Sitka Small Semibold" pitchFamily="2" charset="0"/>
            </a:endParaRPr>
          </a:p>
        </p:txBody>
      </p:sp>
      <p:sp>
        <p:nvSpPr>
          <p:cNvPr id="4" name="TextBox 3">
            <a:extLst>
              <a:ext uri="{FF2B5EF4-FFF2-40B4-BE49-F238E27FC236}">
                <a16:creationId xmlns="" xmlns:a16="http://schemas.microsoft.com/office/drawing/2014/main" id="{51F4A93D-DD1E-4A6F-90F2-F3A696DB3CC7}"/>
              </a:ext>
            </a:extLst>
          </p:cNvPr>
          <p:cNvSpPr txBox="1"/>
          <p:nvPr/>
        </p:nvSpPr>
        <p:spPr>
          <a:xfrm>
            <a:off x="700495" y="5561346"/>
            <a:ext cx="11220700" cy="584775"/>
          </a:xfrm>
          <a:prstGeom prst="rect">
            <a:avLst/>
          </a:prstGeom>
          <a:noFill/>
        </p:spPr>
        <p:txBody>
          <a:bodyPr wrap="none" rtlCol="0">
            <a:spAutoFit/>
          </a:bodyPr>
          <a:lstStyle/>
          <a:p>
            <a:r>
              <a:rPr lang="en-US" sz="3200" spc="-5" dirty="0">
                <a:latin typeface="Times New Roman"/>
                <a:cs typeface="Times New Roman"/>
              </a:rPr>
              <a:t>Data is equally important to creating a nice visuals for story telling.</a:t>
            </a:r>
            <a:endParaRPr lang="en-IN" sz="3200" dirty="0"/>
          </a:p>
        </p:txBody>
      </p:sp>
      <p:pic>
        <p:nvPicPr>
          <p:cNvPr id="5" name="Picture 4"/>
          <p:cNvPicPr/>
          <p:nvPr/>
        </p:nvPicPr>
        <p:blipFill rotWithShape="1">
          <a:blip r:embed="rId2"/>
          <a:srcRect l="19139" t="23066" r="16584" b="21005"/>
          <a:stretch/>
        </p:blipFill>
        <p:spPr>
          <a:xfrm>
            <a:off x="1395742" y="1187355"/>
            <a:ext cx="9623774" cy="4351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0987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p:nvPr/>
        </p:nvPicPr>
        <p:blipFill rotWithShape="1">
          <a:blip r:embed="rId2"/>
          <a:srcRect l="7629" r="5517"/>
          <a:stretch/>
        </p:blipFill>
        <p:spPr>
          <a:xfrm>
            <a:off x="1119964" y="1052608"/>
            <a:ext cx="9952073" cy="5124894"/>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3684351" y="0"/>
            <a:ext cx="4823308" cy="646331"/>
          </a:xfrm>
          <a:prstGeom prst="rect">
            <a:avLst/>
          </a:prstGeom>
        </p:spPr>
        <p:txBody>
          <a:bodyPr wrap="none">
            <a:spAutoFit/>
          </a:bodyPr>
          <a:lstStyle/>
          <a:p>
            <a:pPr algn="ctr"/>
            <a:r>
              <a:rPr lang="en-US" sz="36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UNDERSTANDING IMAGE</a:t>
            </a:r>
            <a:endParaRPr lang="en-US" sz="36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4043609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634815" y="0"/>
            <a:ext cx="4922374" cy="646331"/>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u="sng"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SOTWARE INSTALLATION</a:t>
            </a:r>
          </a:p>
        </p:txBody>
      </p:sp>
      <p:pic>
        <p:nvPicPr>
          <p:cNvPr id="3" name="Picture 1">
            <a:extLst>
              <a:ext uri="{FF2B5EF4-FFF2-40B4-BE49-F238E27FC236}">
                <a16:creationId xmlns:a16="http://schemas.microsoft.com/office/drawing/2014/main" xmlns="" id="{F68BCE8D-71FA-E46D-481B-2DE39E39E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043" y="2209519"/>
            <a:ext cx="5212978" cy="387956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xmlns="" id="{8C837D0A-61D5-D132-84CC-A4C50D11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202" y="2209519"/>
            <a:ext cx="4726785" cy="3889553"/>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2806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524993" y="0"/>
            <a:ext cx="3142015" cy="646331"/>
          </a:xfrm>
          <a:prstGeom prst="rect">
            <a:avLst/>
          </a:prstGeom>
        </p:spPr>
        <p:txBody>
          <a:bodyPr wrap="none">
            <a:spAutoFit/>
          </a:bodyPr>
          <a:lstStyle/>
          <a:p>
            <a:pPr algn="ctr"/>
            <a:r>
              <a:rPr lang="en-US" sz="3600" b="1" u="sng"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DATA SOURCES</a:t>
            </a:r>
          </a:p>
        </p:txBody>
      </p:sp>
      <p:sp>
        <p:nvSpPr>
          <p:cNvPr id="3" name="Rectangle 2"/>
          <p:cNvSpPr/>
          <p:nvPr/>
        </p:nvSpPr>
        <p:spPr>
          <a:xfrm>
            <a:off x="532263" y="827670"/>
            <a:ext cx="11477767" cy="5416868"/>
          </a:xfrm>
          <a:prstGeom prst="rect">
            <a:avLst/>
          </a:prstGeom>
        </p:spPr>
        <p:txBody>
          <a:bodyPr wrap="square">
            <a:spAutoFit/>
          </a:bodyPr>
          <a:lstStyle/>
          <a:p>
            <a:r>
              <a:rPr lang="en-IN"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erriweather" panose="00000500000000000000" pitchFamily="2" charset="0"/>
              </a:rPr>
              <a:t>Connect to these data sources with Tableau Desktop Public Edition.</a:t>
            </a:r>
          </a:p>
          <a:p>
            <a:endParaRPr lang="en-IN"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erriweather" panose="00000500000000000000" pitchFamily="2" charset="0"/>
            </a:endParaRPr>
          </a:p>
          <a:p>
            <a:pPr>
              <a:lnSpc>
                <a:spcPct val="150000"/>
              </a:lnSpc>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Merriweather" panose="00000500000000000000" pitchFamily="2" charset="0"/>
              </a:rPr>
              <a:t>Google Sheets</a:t>
            </a:r>
          </a:p>
          <a:p>
            <a:pPr>
              <a:lnSpc>
                <a:spcPct val="150000"/>
              </a:lnSpc>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Merriweather" panose="00000500000000000000" pitchFamily="2" charset="0"/>
              </a:rPr>
              <a:t>JSON files</a:t>
            </a:r>
          </a:p>
          <a:p>
            <a:pPr>
              <a:lnSpc>
                <a:spcPct val="150000"/>
              </a:lnSpc>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Merriweather" panose="00000500000000000000" pitchFamily="2" charset="0"/>
              </a:rPr>
              <a:t>Microsoft Excel 2007 or later</a:t>
            </a:r>
          </a:p>
          <a:p>
            <a:pPr>
              <a:lnSpc>
                <a:spcPct val="150000"/>
              </a:lnSpc>
              <a:buFont typeface="Arial" panose="020B0604020202020204" pitchFamily="34" charset="0"/>
              <a:buChar char="•"/>
            </a:pPr>
            <a:r>
              <a:rPr lang="en-IN" sz="2000" dirty="0" err="1">
                <a:ln w="0"/>
                <a:effectLst>
                  <a:outerShdw blurRad="38100" dist="19050" dir="2700000" algn="tl" rotWithShape="0">
                    <a:schemeClr val="dk1">
                      <a:alpha val="40000"/>
                    </a:schemeClr>
                  </a:outerShdw>
                </a:effectLst>
                <a:latin typeface="Merriweather" panose="00000500000000000000" pitchFamily="2" charset="0"/>
              </a:rPr>
              <a:t>OData</a:t>
            </a:r>
            <a:endParaRPr lang="en-IN" sz="2000" dirty="0">
              <a:ln w="0"/>
              <a:effectLst>
                <a:outerShdw blurRad="38100" dist="19050" dir="2700000" algn="tl" rotWithShape="0">
                  <a:schemeClr val="dk1">
                    <a:alpha val="40000"/>
                  </a:schemeClr>
                </a:outerShdw>
              </a:effectLst>
              <a:latin typeface="Merriweather" panose="00000500000000000000" pitchFamily="2" charset="0"/>
            </a:endParaRPr>
          </a:p>
          <a:p>
            <a:pPr>
              <a:lnSpc>
                <a:spcPct val="150000"/>
              </a:lnSpc>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Merriweather" panose="00000500000000000000" pitchFamily="2" charset="0"/>
              </a:rPr>
              <a:t>PDF</a:t>
            </a:r>
          </a:p>
          <a:p>
            <a:pPr>
              <a:lnSpc>
                <a:spcPct val="150000"/>
              </a:lnSpc>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Merriweather" panose="00000500000000000000" pitchFamily="2" charset="0"/>
              </a:rPr>
              <a:t>Spatial files (</a:t>
            </a:r>
            <a:r>
              <a:rPr lang="en-IN" sz="2000" dirty="0" err="1">
                <a:ln w="0"/>
                <a:effectLst>
                  <a:outerShdw blurRad="38100" dist="19050" dir="2700000" algn="tl" rotWithShape="0">
                    <a:schemeClr val="dk1">
                      <a:alpha val="40000"/>
                    </a:schemeClr>
                  </a:outerShdw>
                </a:effectLst>
                <a:latin typeface="Merriweather" panose="00000500000000000000" pitchFamily="2" charset="0"/>
              </a:rPr>
              <a:t>Esri</a:t>
            </a:r>
            <a:r>
              <a:rPr lang="en-IN" sz="2000" dirty="0">
                <a:ln w="0"/>
                <a:effectLst>
                  <a:outerShdw blurRad="38100" dist="19050" dir="2700000" algn="tl" rotWithShape="0">
                    <a:schemeClr val="dk1">
                      <a:alpha val="40000"/>
                    </a:schemeClr>
                  </a:outerShdw>
                </a:effectLst>
                <a:latin typeface="Merriweather" panose="00000500000000000000" pitchFamily="2" charset="0"/>
              </a:rPr>
              <a:t> </a:t>
            </a:r>
            <a:r>
              <a:rPr lang="en-IN" sz="2000" dirty="0" err="1">
                <a:ln w="0"/>
                <a:effectLst>
                  <a:outerShdw blurRad="38100" dist="19050" dir="2700000" algn="tl" rotWithShape="0">
                    <a:schemeClr val="dk1">
                      <a:alpha val="40000"/>
                    </a:schemeClr>
                  </a:outerShdw>
                </a:effectLst>
                <a:latin typeface="Merriweather" panose="00000500000000000000" pitchFamily="2" charset="0"/>
              </a:rPr>
              <a:t>Shapefiles</a:t>
            </a:r>
            <a:r>
              <a:rPr lang="en-IN" sz="2000" dirty="0">
                <a:ln w="0"/>
                <a:effectLst>
                  <a:outerShdw blurRad="38100" dist="19050" dir="2700000" algn="tl" rotWithShape="0">
                    <a:schemeClr val="dk1">
                      <a:alpha val="40000"/>
                    </a:schemeClr>
                  </a:outerShdw>
                </a:effectLst>
                <a:latin typeface="Merriweather" panose="00000500000000000000" pitchFamily="2" charset="0"/>
              </a:rPr>
              <a:t>, KML, </a:t>
            </a:r>
            <a:r>
              <a:rPr lang="en-IN" sz="2000" dirty="0" err="1">
                <a:ln w="0"/>
                <a:effectLst>
                  <a:outerShdw blurRad="38100" dist="19050" dir="2700000" algn="tl" rotWithShape="0">
                    <a:schemeClr val="dk1">
                      <a:alpha val="40000"/>
                    </a:schemeClr>
                  </a:outerShdw>
                </a:effectLst>
                <a:latin typeface="Merriweather" panose="00000500000000000000" pitchFamily="2" charset="0"/>
              </a:rPr>
              <a:t>GeoJSON</a:t>
            </a:r>
            <a:r>
              <a:rPr lang="en-IN" sz="2000" dirty="0">
                <a:ln w="0"/>
                <a:effectLst>
                  <a:outerShdw blurRad="38100" dist="19050" dir="2700000" algn="tl" rotWithShape="0">
                    <a:schemeClr val="dk1">
                      <a:alpha val="40000"/>
                    </a:schemeClr>
                  </a:outerShdw>
                </a:effectLst>
                <a:latin typeface="Merriweather" panose="00000500000000000000" pitchFamily="2" charset="0"/>
              </a:rPr>
              <a:t>, and MapInfo file types)</a:t>
            </a:r>
          </a:p>
          <a:p>
            <a:pPr>
              <a:lnSpc>
                <a:spcPct val="150000"/>
              </a:lnSpc>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Merriweather" panose="00000500000000000000" pitchFamily="2" charset="0"/>
              </a:rPr>
              <a:t>Statistical Files; SAS (*.sas7bdat), SPSS (*.</a:t>
            </a:r>
            <a:r>
              <a:rPr lang="en-IN" sz="2000" dirty="0" err="1">
                <a:ln w="0"/>
                <a:effectLst>
                  <a:outerShdw blurRad="38100" dist="19050" dir="2700000" algn="tl" rotWithShape="0">
                    <a:schemeClr val="dk1">
                      <a:alpha val="40000"/>
                    </a:schemeClr>
                  </a:outerShdw>
                </a:effectLst>
                <a:latin typeface="Merriweather" panose="00000500000000000000" pitchFamily="2" charset="0"/>
              </a:rPr>
              <a:t>sav</a:t>
            </a:r>
            <a:r>
              <a:rPr lang="en-IN" sz="2000" dirty="0">
                <a:ln w="0"/>
                <a:effectLst>
                  <a:outerShdw blurRad="38100" dist="19050" dir="2700000" algn="tl" rotWithShape="0">
                    <a:schemeClr val="dk1">
                      <a:alpha val="40000"/>
                    </a:schemeClr>
                  </a:outerShdw>
                </a:effectLst>
                <a:latin typeface="Merriweather" panose="00000500000000000000" pitchFamily="2" charset="0"/>
              </a:rPr>
              <a:t>), and R (*.</a:t>
            </a:r>
            <a:r>
              <a:rPr lang="en-IN" sz="2000" dirty="0" err="1">
                <a:ln w="0"/>
                <a:effectLst>
                  <a:outerShdw blurRad="38100" dist="19050" dir="2700000" algn="tl" rotWithShape="0">
                    <a:schemeClr val="dk1">
                      <a:alpha val="40000"/>
                    </a:schemeClr>
                  </a:outerShdw>
                </a:effectLst>
                <a:latin typeface="Merriweather" panose="00000500000000000000" pitchFamily="2" charset="0"/>
              </a:rPr>
              <a:t>rdata</a:t>
            </a:r>
            <a:r>
              <a:rPr lang="en-IN" sz="2000" dirty="0">
                <a:ln w="0"/>
                <a:effectLst>
                  <a:outerShdw blurRad="38100" dist="19050" dir="2700000" algn="tl" rotWithShape="0">
                    <a:schemeClr val="dk1">
                      <a:alpha val="40000"/>
                    </a:schemeClr>
                  </a:outerShdw>
                </a:effectLst>
                <a:latin typeface="Merriweather" panose="00000500000000000000" pitchFamily="2" charset="0"/>
              </a:rPr>
              <a:t>, *.</a:t>
            </a:r>
            <a:r>
              <a:rPr lang="en-IN" sz="2000" dirty="0" err="1">
                <a:ln w="0"/>
                <a:effectLst>
                  <a:outerShdw blurRad="38100" dist="19050" dir="2700000" algn="tl" rotWithShape="0">
                    <a:schemeClr val="dk1">
                      <a:alpha val="40000"/>
                    </a:schemeClr>
                  </a:outerShdw>
                </a:effectLst>
                <a:latin typeface="Merriweather" panose="00000500000000000000" pitchFamily="2" charset="0"/>
              </a:rPr>
              <a:t>rda</a:t>
            </a:r>
            <a:r>
              <a:rPr lang="en-IN" sz="2000" dirty="0">
                <a:ln w="0"/>
                <a:effectLst>
                  <a:outerShdw blurRad="38100" dist="19050" dir="2700000" algn="tl" rotWithShape="0">
                    <a:schemeClr val="dk1">
                      <a:alpha val="40000"/>
                    </a:schemeClr>
                  </a:outerShdw>
                </a:effectLst>
                <a:latin typeface="Merriweather" panose="00000500000000000000" pitchFamily="2" charset="0"/>
              </a:rPr>
              <a:t>)</a:t>
            </a:r>
          </a:p>
          <a:p>
            <a:pPr>
              <a:lnSpc>
                <a:spcPct val="150000"/>
              </a:lnSpc>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Merriweather" panose="00000500000000000000" pitchFamily="2" charset="0"/>
              </a:rPr>
              <a:t>Text files -- comma separated value (.</a:t>
            </a:r>
            <a:r>
              <a:rPr lang="en-IN" sz="2000" dirty="0" err="1">
                <a:ln w="0"/>
                <a:effectLst>
                  <a:outerShdw blurRad="38100" dist="19050" dir="2700000" algn="tl" rotWithShape="0">
                    <a:schemeClr val="dk1">
                      <a:alpha val="40000"/>
                    </a:schemeClr>
                  </a:outerShdw>
                </a:effectLst>
                <a:latin typeface="Merriweather" panose="00000500000000000000" pitchFamily="2" charset="0"/>
              </a:rPr>
              <a:t>csv</a:t>
            </a:r>
            <a:r>
              <a:rPr lang="en-IN" sz="2000" dirty="0">
                <a:ln w="0"/>
                <a:effectLst>
                  <a:outerShdw blurRad="38100" dist="19050" dir="2700000" algn="tl" rotWithShape="0">
                    <a:schemeClr val="dk1">
                      <a:alpha val="40000"/>
                    </a:schemeClr>
                  </a:outerShdw>
                </a:effectLst>
                <a:latin typeface="Merriweather" panose="00000500000000000000" pitchFamily="2" charset="0"/>
              </a:rPr>
              <a:t>) files</a:t>
            </a:r>
          </a:p>
          <a:p>
            <a:pPr>
              <a:lnSpc>
                <a:spcPct val="150000"/>
              </a:lnSpc>
              <a:buFont typeface="Arial" panose="020B0604020202020204" pitchFamily="34" charset="0"/>
              <a:buChar char="•"/>
            </a:pPr>
            <a:r>
              <a:rPr lang="en-IN" sz="2000" dirty="0">
                <a:ln w="0"/>
                <a:effectLst>
                  <a:outerShdw blurRad="38100" dist="19050" dir="2700000" algn="tl" rotWithShape="0">
                    <a:schemeClr val="dk1">
                      <a:alpha val="40000"/>
                    </a:schemeClr>
                  </a:outerShdw>
                </a:effectLst>
                <a:latin typeface="Merriweather" panose="00000500000000000000" pitchFamily="2" charset="0"/>
              </a:rPr>
              <a:t>Tons of web data with the </a:t>
            </a:r>
            <a:r>
              <a:rPr lang="en-IN" sz="2000" dirty="0">
                <a:ln w="0"/>
                <a:effectLst>
                  <a:outerShdw blurRad="38100" dist="19050" dir="2700000" algn="tl" rotWithShape="0">
                    <a:schemeClr val="dk1">
                      <a:alpha val="40000"/>
                    </a:schemeClr>
                  </a:outerShdw>
                </a:effectLst>
                <a:latin typeface="Merriweather" panose="00000500000000000000" pitchFamily="2" charset="0"/>
                <a:hlinkClick r:id="rId2"/>
              </a:rPr>
              <a:t>Web Data Connector</a:t>
            </a:r>
            <a:endParaRPr lang="en-IN" sz="2000" dirty="0">
              <a:ln w="0"/>
              <a:effectLst>
                <a:outerShdw blurRad="38100" dist="19050" dir="2700000" algn="tl" rotWithShape="0">
                  <a:schemeClr val="dk1">
                    <a:alpha val="40000"/>
                  </a:schemeClr>
                </a:outerShdw>
              </a:effectLst>
              <a:latin typeface="Merriweather" panose="00000500000000000000" pitchFamily="2" charset="0"/>
            </a:endParaRPr>
          </a:p>
        </p:txBody>
      </p:sp>
    </p:spTree>
    <p:extLst>
      <p:ext uri="{BB962C8B-B14F-4D97-AF65-F5344CB8AC3E}">
        <p14:creationId xmlns:p14="http://schemas.microsoft.com/office/powerpoint/2010/main" val="3733789568"/>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Horizo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3.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498</TotalTime>
  <Words>505</Words>
  <Application>Microsoft Office PowerPoint</Application>
  <PresentationFormat>Custom</PresentationFormat>
  <Paragraphs>86</Paragraphs>
  <Slides>22</Slides>
  <Notes>0</Notes>
  <HiddenSlides>0</HiddenSlides>
  <MMClips>0</MMClips>
  <ScaleCrop>false</ScaleCrop>
  <HeadingPairs>
    <vt:vector size="4" baseType="variant">
      <vt:variant>
        <vt:lpstr>Theme</vt:lpstr>
      </vt:variant>
      <vt:variant>
        <vt:i4>3</vt:i4>
      </vt:variant>
      <vt:variant>
        <vt:lpstr>Slide Titles</vt:lpstr>
      </vt:variant>
      <vt:variant>
        <vt:i4>22</vt:i4>
      </vt:variant>
    </vt:vector>
  </HeadingPairs>
  <TitlesOfParts>
    <vt:vector size="25" baseType="lpstr">
      <vt:lpstr>Horizon</vt:lpstr>
      <vt:lpstr>Adjacency</vt:lpstr>
      <vt:lpstr>Solstice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 R</dc:creator>
  <cp:lastModifiedBy>Admin</cp:lastModifiedBy>
  <cp:revision>37</cp:revision>
  <dcterms:created xsi:type="dcterms:W3CDTF">2022-06-12T12:34:48Z</dcterms:created>
  <dcterms:modified xsi:type="dcterms:W3CDTF">2022-06-21T04:15:42Z</dcterms:modified>
</cp:coreProperties>
</file>